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367" r:id="rId5"/>
    <p:sldId id="376" r:id="rId6"/>
    <p:sldId id="370" r:id="rId7"/>
    <p:sldId id="369" r:id="rId8"/>
    <p:sldId id="394" r:id="rId9"/>
    <p:sldId id="395" r:id="rId10"/>
    <p:sldId id="398" r:id="rId11"/>
    <p:sldId id="380" r:id="rId12"/>
    <p:sldId id="381" r:id="rId13"/>
    <p:sldId id="382" r:id="rId14"/>
    <p:sldId id="262" r:id="rId15"/>
    <p:sldId id="393" r:id="rId16"/>
    <p:sldId id="385" r:id="rId17"/>
    <p:sldId id="386" r:id="rId18"/>
    <p:sldId id="384" r:id="rId19"/>
    <p:sldId id="356" r:id="rId20"/>
    <p:sldId id="357" r:id="rId21"/>
    <p:sldId id="265" r:id="rId22"/>
    <p:sldId id="266" r:id="rId23"/>
    <p:sldId id="392" r:id="rId24"/>
    <p:sldId id="399" r:id="rId25"/>
    <p:sldId id="264" r:id="rId26"/>
    <p:sldId id="378" r:id="rId27"/>
    <p:sldId id="267" r:id="rId28"/>
    <p:sldId id="268" r:id="rId29"/>
    <p:sldId id="379" r:id="rId30"/>
    <p:sldId id="344" r:id="rId31"/>
    <p:sldId id="300" r:id="rId32"/>
    <p:sldId id="315" r:id="rId33"/>
    <p:sldId id="374" r:id="rId34"/>
    <p:sldId id="375"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 Nevala Löfkvist" initials="MNL" lastIdx="5" clrIdx="0">
    <p:extLst>
      <p:ext uri="{19B8F6BF-5375-455C-9EA6-DF929625EA0E}">
        <p15:presenceInfo xmlns:p15="http://schemas.microsoft.com/office/powerpoint/2012/main" userId="S::marjo.nevalalofkvist@svenskakyrkan.se::f6a9ee8c-03c3-48ab-a326-2db4c8b0e4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1" autoAdjust="0"/>
    <p:restoredTop sz="96327"/>
  </p:normalViewPr>
  <p:slideViewPr>
    <p:cSldViewPr snapToGrid="0" snapToObjects="1">
      <p:cViewPr varScale="1">
        <p:scale>
          <a:sx n="63" d="100"/>
          <a:sy n="63" d="100"/>
        </p:scale>
        <p:origin x="388" y="64"/>
      </p:cViewPr>
      <p:guideLst/>
    </p:cSldViewPr>
  </p:slideViewPr>
  <p:notesTextViewPr>
    <p:cViewPr>
      <p:scale>
        <a:sx n="1" d="1"/>
        <a:sy n="1" d="1"/>
      </p:scale>
      <p:origin x="0" y="0"/>
    </p:cViewPr>
  </p:notesTextViewPr>
  <p:sorterViewPr>
    <p:cViewPr>
      <p:scale>
        <a:sx n="100" d="100"/>
        <a:sy n="100" d="100"/>
      </p:scale>
      <p:origin x="0" y="-77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5T10:13:48.462" idx="3">
    <p:pos x="10" y="10"/>
    <p:text>[@Margareta Furberg] jobbar med denna bild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776B6-BCCF-48AD-A762-447C74AEE256}" type="datetimeFigureOut">
              <a:rPr lang="sv-SE" smtClean="0"/>
              <a:t>2021-10-08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6BCA6-2E30-4034-ABDF-63A4151CB408}" type="slidenum">
              <a:rPr lang="sv-SE" smtClean="0"/>
              <a:t>‹#›</a:t>
            </a:fld>
            <a:endParaRPr lang="sv-SE"/>
          </a:p>
        </p:txBody>
      </p:sp>
    </p:spTree>
    <p:extLst>
      <p:ext uri="{BB962C8B-B14F-4D97-AF65-F5344CB8AC3E}">
        <p14:creationId xmlns:p14="http://schemas.microsoft.com/office/powerpoint/2010/main" val="53839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Form avdelare Övre</a:t>
            </a:r>
            <a:endParaRPr dirty="0"/>
          </a:p>
          <a:p>
            <a:r>
              <a:rPr b="0" dirty="0"/>
              <a:t>No alt text provided.</a:t>
            </a:r>
            <a:endParaRPr dirty="0"/>
          </a:p>
          <a:p>
            <a:endParaRPr dirty="0"/>
          </a:p>
          <a:p>
            <a:r>
              <a:rPr b="1" dirty="0"/>
              <a:t>Form avdelare nedre</a:t>
            </a:r>
            <a:endParaRPr dirty="0"/>
          </a:p>
          <a:p>
            <a:r>
              <a:rPr b="0" dirty="0"/>
              <a:t>No alt text provided.</a:t>
            </a:r>
            <a:endParaRPr dirty="0"/>
          </a:p>
          <a:p>
            <a:endParaRPr dirty="0"/>
          </a:p>
          <a:p>
            <a:r>
              <a:rPr b="1" dirty="0"/>
              <a:t>Rensa Urval</a:t>
            </a:r>
            <a:endParaRPr dirty="0"/>
          </a:p>
          <a:p>
            <a:r>
              <a:rPr b="0" dirty="0"/>
              <a:t>No alt text provided.</a:t>
            </a:r>
            <a:endParaRPr dirty="0"/>
          </a:p>
          <a:p>
            <a:endParaRPr dirty="0"/>
          </a:p>
          <a:p>
            <a:r>
              <a:rPr b="1" dirty="0"/>
              <a:t>Utsnitt IndelningsÅr</a:t>
            </a:r>
            <a:endParaRPr dirty="0"/>
          </a:p>
          <a:p>
            <a:r>
              <a:rPr b="0" dirty="0"/>
              <a:t>No alt text provided.</a:t>
            </a:r>
            <a:endParaRPr dirty="0"/>
          </a:p>
          <a:p>
            <a:endParaRPr dirty="0"/>
          </a:p>
          <a:p>
            <a:r>
              <a:rPr b="1" dirty="0"/>
              <a:t>Utsnitt Ortstyp</a:t>
            </a:r>
            <a:endParaRPr dirty="0"/>
          </a:p>
          <a:p>
            <a:r>
              <a:rPr b="0" dirty="0"/>
              <a:t>No alt text provided.</a:t>
            </a:r>
            <a:endParaRPr dirty="0"/>
          </a:p>
          <a:p>
            <a:endParaRPr dirty="0"/>
          </a:p>
          <a:p>
            <a:r>
              <a:rPr b="1" dirty="0"/>
              <a:t>Utsnitt RedovisningsÅr</a:t>
            </a:r>
            <a:endParaRPr dirty="0"/>
          </a:p>
          <a:p>
            <a:r>
              <a:rPr b="0" dirty="0"/>
              <a:t>No alt text provided.</a:t>
            </a:r>
            <a:endParaRPr dirty="0"/>
          </a:p>
          <a:p>
            <a:endParaRPr dirty="0"/>
          </a:p>
          <a:p>
            <a:r>
              <a:rPr b="1" dirty="0"/>
              <a:t>Utsnitt Ek Enhet</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Form avdelare V</a:t>
            </a:r>
            <a:endParaRPr dirty="0"/>
          </a:p>
          <a:p>
            <a:r>
              <a:rPr b="0" dirty="0"/>
              <a:t>No alt text provided.</a:t>
            </a:r>
            <a:endParaRPr dirty="0"/>
          </a:p>
          <a:p>
            <a:endParaRPr dirty="0"/>
          </a:p>
          <a:p>
            <a:r>
              <a:rPr b="1" dirty="0"/>
              <a:t>Form Avdelare H</a:t>
            </a:r>
            <a:endParaRPr dirty="0"/>
          </a:p>
          <a:p>
            <a:r>
              <a:rPr b="0" dirty="0"/>
              <a:t>No alt text provided.</a:t>
            </a:r>
            <a:endParaRPr dirty="0"/>
          </a:p>
          <a:p>
            <a:endParaRPr dirty="0"/>
          </a:p>
          <a:p>
            <a:r>
              <a:rPr b="1" dirty="0"/>
              <a:t>Utsnitt Kontrakt</a:t>
            </a:r>
            <a:endParaRPr dirty="0"/>
          </a:p>
          <a:p>
            <a:r>
              <a:rPr b="0" dirty="0"/>
              <a:t>No alt text provided.</a:t>
            </a:r>
            <a:endParaRPr dirty="0"/>
          </a:p>
          <a:p>
            <a:endParaRPr dirty="0"/>
          </a:p>
          <a:p>
            <a:r>
              <a:rPr b="1" dirty="0"/>
              <a:t>Utsnitt Stift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Resultat</a:t>
            </a:r>
            <a:endParaRPr dirty="0"/>
          </a:p>
          <a:p>
            <a:r>
              <a:rPr b="0" dirty="0"/>
              <a:t>No alt text provided.</a:t>
            </a:r>
            <a:endParaRPr dirty="0"/>
          </a:p>
          <a:p>
            <a:endParaRPr dirty="0"/>
          </a:p>
          <a:p>
            <a:r>
              <a:rPr b="1" dirty="0"/>
              <a:t>Likviditet i månader kyrkoavgift</a:t>
            </a:r>
            <a:endParaRPr dirty="0"/>
          </a:p>
          <a:p>
            <a:r>
              <a:rPr b="0" dirty="0"/>
              <a:t>No alt text provided.</a:t>
            </a:r>
            <a:endParaRPr dirty="0"/>
          </a:p>
          <a:p>
            <a:endParaRPr dirty="0"/>
          </a:p>
          <a:p>
            <a:r>
              <a:rPr b="1" dirty="0"/>
              <a:t>Folkmängd och tillhöriga</a:t>
            </a:r>
            <a:endParaRPr dirty="0"/>
          </a:p>
          <a:p>
            <a:r>
              <a:rPr b="0" dirty="0"/>
              <a:t>No alt text provided.</a:t>
            </a:r>
            <a:endParaRPr dirty="0"/>
          </a:p>
          <a:p>
            <a:endParaRPr dirty="0"/>
          </a:p>
          <a:p>
            <a:r>
              <a:rPr b="1" dirty="0"/>
              <a:t>Antal anställda &amp; lön per anställd</a:t>
            </a:r>
            <a:endParaRPr dirty="0"/>
          </a:p>
          <a:p>
            <a:r>
              <a:rPr b="0" dirty="0"/>
              <a:t>No alt text provided.</a:t>
            </a:r>
            <a:endParaRPr dirty="0"/>
          </a:p>
          <a:p>
            <a:endParaRPr dirty="0"/>
          </a:p>
          <a:p>
            <a:r>
              <a:rPr b="1" dirty="0"/>
              <a:t>Utsnitt Enhet</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Resultaträkning</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Resultaträkning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a:p>
            <a:r>
              <a:rPr b="1" dirty="0"/>
              <a:t>Nyckeltal</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Avdelare urval övre</a:t>
            </a:r>
            <a:endParaRPr dirty="0"/>
          </a:p>
          <a:p>
            <a:r>
              <a:rPr b="0" dirty="0"/>
              <a:t>No alt text provided.</a:t>
            </a:r>
            <a:endParaRPr dirty="0"/>
          </a:p>
          <a:p>
            <a:endParaRPr dirty="0"/>
          </a:p>
          <a:p>
            <a:r>
              <a:rPr b="1" dirty="0"/>
              <a:t>Utsnitt Församling</a:t>
            </a:r>
            <a:endParaRPr dirty="0"/>
          </a:p>
          <a:p>
            <a:r>
              <a:rPr b="0" dirty="0"/>
              <a:t>No alt text provided.</a:t>
            </a:r>
            <a:endParaRPr dirty="0"/>
          </a:p>
          <a:p>
            <a:endParaRPr dirty="0"/>
          </a:p>
          <a:p>
            <a:r>
              <a:rPr b="1" dirty="0"/>
              <a:t>Utsnitt Sammfällighet</a:t>
            </a:r>
            <a:endParaRPr dirty="0"/>
          </a:p>
          <a:p>
            <a:r>
              <a:rPr b="0" dirty="0"/>
              <a:t>No alt text provided.</a:t>
            </a:r>
            <a:endParaRPr dirty="0"/>
          </a:p>
          <a:p>
            <a:endParaRPr dirty="0"/>
          </a:p>
          <a:p>
            <a:r>
              <a:rPr b="1" dirty="0"/>
              <a:t>Utsnitt Kontrakt</a:t>
            </a:r>
            <a:endParaRPr dirty="0"/>
          </a:p>
          <a:p>
            <a:r>
              <a:rPr b="0" dirty="0"/>
              <a:t>No alt text provided.</a:t>
            </a:r>
            <a:endParaRPr dirty="0"/>
          </a:p>
          <a:p>
            <a:endParaRPr dirty="0"/>
          </a:p>
          <a:p>
            <a:r>
              <a:rPr b="1" dirty="0"/>
              <a:t>Utsnitt Stift</a:t>
            </a:r>
            <a:endParaRPr dirty="0"/>
          </a:p>
          <a:p>
            <a:r>
              <a:rPr b="0" dirty="0"/>
              <a:t>No alt text provided.</a:t>
            </a:r>
            <a:endParaRPr dirty="0"/>
          </a:p>
          <a:p>
            <a:endParaRPr dirty="0"/>
          </a:p>
          <a:p>
            <a:r>
              <a:rPr b="1" dirty="0"/>
              <a:t>Knapp Rensa urval</a:t>
            </a:r>
            <a:endParaRPr dirty="0"/>
          </a:p>
          <a:p>
            <a:r>
              <a:rPr b="0" dirty="0"/>
              <a:t>No alt text provided.</a:t>
            </a:r>
            <a:endParaRPr dirty="0"/>
          </a:p>
          <a:p>
            <a:endParaRPr dirty="0"/>
          </a:p>
          <a:p>
            <a:r>
              <a:rPr b="1" dirty="0"/>
              <a:t>Utsnitt Tätortstyp</a:t>
            </a:r>
            <a:endParaRPr dirty="0"/>
          </a:p>
          <a:p>
            <a:r>
              <a:rPr b="0" dirty="0"/>
              <a:t>No alt text provided.</a:t>
            </a:r>
            <a:endParaRPr dirty="0"/>
          </a:p>
          <a:p>
            <a:endParaRPr dirty="0"/>
          </a:p>
          <a:p>
            <a:r>
              <a:rPr b="1" dirty="0"/>
              <a:t>Utsnitt Indelningsår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Utsnitt Årtal</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a:p>
            <a:r>
              <a:rPr b="1" dirty="0"/>
              <a:t>HorisontellLinje</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Begravningar tabell</a:t>
            </a:r>
            <a:endParaRPr dirty="0"/>
          </a:p>
          <a:p>
            <a:r>
              <a:rPr b="0" dirty="0"/>
              <a:t>No alt text provided.</a:t>
            </a:r>
            <a:endParaRPr dirty="0"/>
          </a:p>
          <a:p>
            <a:endParaRPr dirty="0"/>
          </a:p>
          <a:p>
            <a:r>
              <a:rPr b="1" dirty="0"/>
              <a:t>Andel begravningar i Svk:s ordning</a:t>
            </a:r>
            <a:endParaRPr dirty="0"/>
          </a:p>
          <a:p>
            <a:r>
              <a:rPr b="0" dirty="0"/>
              <a:t>No alt text provided.</a:t>
            </a:r>
            <a:endParaRPr dirty="0"/>
          </a:p>
          <a:p>
            <a:endParaRPr dirty="0"/>
          </a:p>
          <a:p>
            <a:r>
              <a:rPr b="1" dirty="0"/>
              <a:t>Avlidna och begravningar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Knapp 4</a:t>
            </a:r>
            <a:endParaRPr dirty="0"/>
          </a:p>
          <a:p>
            <a:r>
              <a:rPr b="0" dirty="0"/>
              <a:t>No alt text provided.</a:t>
            </a:r>
            <a:endParaRPr dirty="0"/>
          </a:p>
          <a:p>
            <a:endParaRPr dirty="0"/>
          </a:p>
          <a:p>
            <a:r>
              <a:rPr b="1" dirty="0"/>
              <a:t>BakKnapp 4</a:t>
            </a:r>
            <a:endParaRPr dirty="0"/>
          </a:p>
          <a:p>
            <a:r>
              <a:rPr b="0" dirty="0"/>
              <a:t>No alt text provided.</a:t>
            </a:r>
            <a:endParaRPr dirty="0"/>
          </a:p>
          <a:p>
            <a:endParaRPr dirty="0"/>
          </a:p>
          <a:p>
            <a:r>
              <a:rPr b="1" dirty="0"/>
              <a:t>Knapp 3</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2</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Grå bg</a:t>
            </a:r>
            <a:endParaRPr dirty="0"/>
          </a:p>
          <a:p>
            <a:r>
              <a:rPr b="0" dirty="0"/>
              <a:t>No alt text provided.</a:t>
            </a:r>
            <a:endParaRPr dirty="0"/>
          </a:p>
          <a:p>
            <a:endParaRPr dirty="0"/>
          </a:p>
          <a:p>
            <a:r>
              <a:rPr b="1" dirty="0"/>
              <a:t>Knapp 1</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HorisontellLinje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Tillhöriga per ålder</a:t>
            </a:r>
            <a:endParaRPr dirty="0"/>
          </a:p>
          <a:p>
            <a:r>
              <a:rPr b="0" dirty="0"/>
              <a:t>No alt text provided.</a:t>
            </a:r>
            <a:endParaRPr dirty="0"/>
          </a:p>
          <a:p>
            <a:endParaRPr dirty="0"/>
          </a:p>
          <a:p>
            <a:r>
              <a:rPr b="1" dirty="0"/>
              <a:t>tabell</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Tillhöriga</a:t>
            </a:r>
            <a:endParaRPr dirty="0"/>
          </a:p>
          <a:p>
            <a:r>
              <a:rPr b="0" dirty="0"/>
              <a:t>No alt text provided.</a:t>
            </a:r>
            <a:endParaRPr dirty="0"/>
          </a:p>
          <a:p>
            <a:endParaRPr dirty="0"/>
          </a:p>
          <a:p>
            <a:r>
              <a:rPr b="1" dirty="0"/>
              <a:t>Tillhöriga</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grå bg</a:t>
            </a:r>
            <a:endParaRPr dirty="0"/>
          </a:p>
          <a:p>
            <a:r>
              <a:rPr b="0" dirty="0"/>
              <a:t>No alt text provided.</a:t>
            </a:r>
            <a:endParaRPr dirty="0"/>
          </a:p>
          <a:p>
            <a:endParaRPr dirty="0"/>
          </a:p>
          <a:p>
            <a:r>
              <a:rPr b="1" dirty="0"/>
              <a:t>Knapp 1</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2</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3</a:t>
            </a:r>
            <a:endParaRPr dirty="0"/>
          </a:p>
          <a:p>
            <a:r>
              <a:rPr b="0" dirty="0"/>
              <a:t>No alt text provided.</a:t>
            </a:r>
            <a:endParaRPr dirty="0"/>
          </a:p>
          <a:p>
            <a:endParaRPr dirty="0"/>
          </a:p>
          <a:p>
            <a:r>
              <a:rPr b="1" dirty="0"/>
              <a:t>BakKnapp 3</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4</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Textruta-Enheter</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 V</a:t>
            </a:r>
            <a:endParaRPr dirty="0"/>
          </a:p>
          <a:p>
            <a:r>
              <a:rPr b="0" dirty="0"/>
              <a:t>No alt text provided.</a:t>
            </a:r>
            <a:endParaRPr dirty="0"/>
          </a:p>
          <a:p>
            <a:endParaRPr dirty="0"/>
          </a:p>
          <a:p>
            <a:r>
              <a:rPr b="1" dirty="0"/>
              <a:t>År V</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Rubrik</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a:p>
            <a:r>
              <a:rPr b="1" dirty="0"/>
              <a:t>Enhet-knapp</a:t>
            </a:r>
            <a:endParaRPr dirty="0"/>
          </a:p>
          <a:p>
            <a:r>
              <a:rPr b="0" dirty="0"/>
              <a:t>No alt text provided.</a:t>
            </a:r>
            <a:endParaRPr dirty="0"/>
          </a:p>
          <a:p>
            <a:endParaRPr dirty="0"/>
          </a:p>
          <a:p>
            <a:r>
              <a:rPr b="1" dirty="0"/>
              <a:t>Visa-knapp</a:t>
            </a:r>
            <a:endParaRPr dirty="0"/>
          </a:p>
          <a:p>
            <a:r>
              <a:rPr b="0" dirty="0"/>
              <a:t>No alt text provided.</a:t>
            </a:r>
            <a:endParaRPr dirty="0"/>
          </a:p>
          <a:p>
            <a:endParaRPr dirty="0"/>
          </a:p>
          <a:p>
            <a:r>
              <a:rPr b="1" dirty="0"/>
              <a:t>vit bg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HorisontellLinje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Rubrik</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År V</a:t>
            </a:r>
            <a:endParaRPr dirty="0"/>
          </a:p>
          <a:p>
            <a:r>
              <a:rPr b="0" dirty="0"/>
              <a:t>No alt text provided.</a:t>
            </a:r>
            <a:endParaRPr dirty="0"/>
          </a:p>
          <a:p>
            <a:endParaRPr dirty="0"/>
          </a:p>
          <a:p>
            <a:r>
              <a:rPr b="1" dirty="0"/>
              <a:t>Text V</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Textruta-Enheter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4</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BakKnapp 3</a:t>
            </a:r>
            <a:endParaRPr dirty="0"/>
          </a:p>
          <a:p>
            <a:r>
              <a:rPr b="0" dirty="0"/>
              <a:t>No alt text provided.</a:t>
            </a:r>
            <a:endParaRPr dirty="0"/>
          </a:p>
          <a:p>
            <a:endParaRPr dirty="0"/>
          </a:p>
          <a:p>
            <a:r>
              <a:rPr b="1" dirty="0"/>
              <a:t>Knapp 3</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2</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1</a:t>
            </a:r>
            <a:endParaRPr dirty="0"/>
          </a:p>
          <a:p>
            <a:r>
              <a:rPr b="0" dirty="0"/>
              <a:t>No alt text provided.</a:t>
            </a:r>
            <a:endParaRPr dirty="0"/>
          </a:p>
          <a:p>
            <a:endParaRPr dirty="0"/>
          </a:p>
          <a:p>
            <a:r>
              <a:rPr b="1" dirty="0"/>
              <a:t>grå bg</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Tillhöriga per ålder</a:t>
            </a:r>
            <a:endParaRPr dirty="0"/>
          </a:p>
          <a:p>
            <a:r>
              <a:rPr b="0" dirty="0"/>
              <a:t>No alt text provided.</a:t>
            </a:r>
            <a:endParaRPr dirty="0"/>
          </a:p>
          <a:p>
            <a:endParaRPr dirty="0"/>
          </a:p>
          <a:p>
            <a:r>
              <a:rPr b="1" dirty="0"/>
              <a:t>tabell</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Tillhöriga</a:t>
            </a:r>
            <a:endParaRPr dirty="0"/>
          </a:p>
          <a:p>
            <a:r>
              <a:rPr b="0" dirty="0"/>
              <a:t>No alt text provided.</a:t>
            </a:r>
            <a:endParaRPr dirty="0"/>
          </a:p>
          <a:p>
            <a:endParaRPr dirty="0"/>
          </a:p>
          <a:p>
            <a:r>
              <a:rPr b="1" dirty="0"/>
              <a:t>Tillhöriga</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a:p>
            <a:r>
              <a:rPr b="1" dirty="0"/>
              <a:t>Enhet-knapp</a:t>
            </a:r>
            <a:endParaRPr dirty="0"/>
          </a:p>
          <a:p>
            <a:r>
              <a:rPr b="0" dirty="0"/>
              <a:t>No alt text provided.</a:t>
            </a:r>
            <a:endParaRPr dirty="0"/>
          </a:p>
          <a:p>
            <a:endParaRPr dirty="0"/>
          </a:p>
          <a:p>
            <a:r>
              <a:rPr b="1" dirty="0"/>
              <a:t>Visa-knapp</a:t>
            </a:r>
            <a:endParaRPr dirty="0"/>
          </a:p>
          <a:p>
            <a:r>
              <a:rPr b="0" dirty="0"/>
              <a:t>No alt text provided.</a:t>
            </a:r>
            <a:endParaRPr dirty="0"/>
          </a:p>
          <a:p>
            <a:endParaRPr dirty="0"/>
          </a:p>
          <a:p>
            <a:r>
              <a:rPr b="1" dirty="0"/>
              <a:t>vit bg</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ff_Infoknapp</a:t>
            </a:r>
            <a:endParaRPr dirty="0"/>
          </a:p>
          <a:p>
            <a:r>
              <a:rPr b="0" dirty="0"/>
              <a:t>No alt text provided.</a:t>
            </a:r>
            <a:endParaRPr dirty="0"/>
          </a:p>
          <a:p>
            <a:endParaRPr dirty="0"/>
          </a:p>
          <a:p>
            <a:r>
              <a:rPr b="1" dirty="0"/>
              <a:t>Forsamling</a:t>
            </a:r>
            <a:endParaRPr dirty="0"/>
          </a:p>
          <a:p>
            <a:r>
              <a:rPr b="0" dirty="0"/>
              <a:t>No alt text provided.</a:t>
            </a:r>
            <a:endParaRPr dirty="0"/>
          </a:p>
          <a:p>
            <a:endParaRPr dirty="0"/>
          </a:p>
          <a:p>
            <a:r>
              <a:rPr b="1" dirty="0"/>
              <a:t>Kontrakt</a:t>
            </a:r>
            <a:endParaRPr dirty="0"/>
          </a:p>
          <a:p>
            <a:r>
              <a:rPr b="0" dirty="0"/>
              <a:t>No alt text provided.</a:t>
            </a:r>
            <a:endParaRPr dirty="0"/>
          </a:p>
          <a:p>
            <a:endParaRPr dirty="0"/>
          </a:p>
          <a:p>
            <a:r>
              <a:rPr b="1" dirty="0"/>
              <a:t>Stift</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Kontraktsutsnitt</a:t>
            </a:r>
            <a:endParaRPr dirty="0"/>
          </a:p>
          <a:p>
            <a:r>
              <a:rPr b="0" dirty="0"/>
              <a:t>No alt text provided.</a:t>
            </a:r>
            <a:endParaRPr dirty="0"/>
          </a:p>
          <a:p>
            <a:endParaRPr dirty="0"/>
          </a:p>
          <a:p>
            <a:r>
              <a:rPr b="1" dirty="0"/>
              <a:t>Pastoratsutsnitt</a:t>
            </a:r>
            <a:endParaRPr dirty="0"/>
          </a:p>
          <a:p>
            <a:r>
              <a:rPr b="0" dirty="0"/>
              <a:t>No alt text provided.</a:t>
            </a:r>
            <a:endParaRPr dirty="0"/>
          </a:p>
          <a:p>
            <a:endParaRPr dirty="0"/>
          </a:p>
          <a:p>
            <a:r>
              <a:rPr b="1" dirty="0"/>
              <a:t>Kommunutsnitt</a:t>
            </a:r>
            <a:endParaRPr dirty="0"/>
          </a:p>
          <a:p>
            <a:r>
              <a:rPr b="0" dirty="0"/>
              <a:t>No alt text provided.</a:t>
            </a:r>
            <a:endParaRPr dirty="0"/>
          </a:p>
          <a:p>
            <a:endParaRPr dirty="0"/>
          </a:p>
          <a:p>
            <a:r>
              <a:rPr b="1" dirty="0"/>
              <a:t>Regionsutsnitt</a:t>
            </a:r>
            <a:endParaRPr dirty="0"/>
          </a:p>
          <a:p>
            <a:r>
              <a:rPr b="0" dirty="0"/>
              <a:t>No alt text provided.</a:t>
            </a:r>
            <a:endParaRPr dirty="0"/>
          </a:p>
          <a:p>
            <a:endParaRPr dirty="0"/>
          </a:p>
          <a:p>
            <a:r>
              <a:rPr b="1" dirty="0"/>
              <a:t>Avdelare urval undre</a:t>
            </a:r>
            <a:endParaRPr dirty="0"/>
          </a:p>
          <a:p>
            <a:r>
              <a:rPr b="0" dirty="0"/>
              <a:t>No alt text provided.</a:t>
            </a:r>
            <a:endParaRPr dirty="0"/>
          </a:p>
          <a:p>
            <a:endParaRPr dirty="0"/>
          </a:p>
          <a:p>
            <a:r>
              <a:rPr b="1" dirty="0"/>
              <a:t>Avdelare urval övre</a:t>
            </a:r>
            <a:endParaRPr dirty="0"/>
          </a:p>
          <a:p>
            <a:r>
              <a:rPr b="0" dirty="0"/>
              <a:t>No alt text provided.</a:t>
            </a:r>
            <a:endParaRPr dirty="0"/>
          </a:p>
          <a:p>
            <a:endParaRPr dirty="0"/>
          </a:p>
          <a:p>
            <a:r>
              <a:rPr b="1" dirty="0"/>
              <a:t>Stiftsutsnitt</a:t>
            </a:r>
            <a:endParaRPr dirty="0"/>
          </a:p>
          <a:p>
            <a:r>
              <a:rPr b="0" dirty="0"/>
              <a:t>No alt text provided.</a:t>
            </a:r>
            <a:endParaRPr dirty="0"/>
          </a:p>
          <a:p>
            <a:endParaRPr dirty="0"/>
          </a:p>
          <a:p>
            <a:r>
              <a:rPr b="1" dirty="0"/>
              <a:t>Forsamlingsutsnitt</a:t>
            </a:r>
            <a:endParaRPr dirty="0"/>
          </a:p>
          <a:p>
            <a:r>
              <a:rPr b="0" dirty="0"/>
              <a:t>No alt text provided.</a:t>
            </a:r>
            <a:endParaRPr dirty="0"/>
          </a:p>
          <a:p>
            <a:endParaRPr dirty="0"/>
          </a:p>
          <a:p>
            <a:r>
              <a:rPr b="1" dirty="0"/>
              <a:t>Ortstypsutsnitt</a:t>
            </a:r>
            <a:endParaRPr dirty="0"/>
          </a:p>
          <a:p>
            <a:r>
              <a:rPr b="0" dirty="0"/>
              <a:t>No alt text provided.</a:t>
            </a:r>
            <a:endParaRPr dirty="0"/>
          </a:p>
          <a:p>
            <a:endParaRPr dirty="0"/>
          </a:p>
          <a:p>
            <a:r>
              <a:rPr b="1" dirty="0"/>
              <a:t>Arsutsnitt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Knapp Rensa urval</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a:p>
            <a:r>
              <a:rPr b="1" dirty="0"/>
              <a:t>Past</a:t>
            </a:r>
            <a:endParaRPr dirty="0"/>
          </a:p>
          <a:p>
            <a:r>
              <a:rPr b="0" dirty="0"/>
              <a:t>No alt text provided.</a:t>
            </a:r>
            <a:endParaRPr dirty="0"/>
          </a:p>
          <a:p>
            <a:endParaRPr dirty="0"/>
          </a:p>
          <a:p>
            <a:r>
              <a:rPr b="1" dirty="0"/>
              <a:t>Ortstyp</a:t>
            </a:r>
            <a:endParaRPr dirty="0"/>
          </a:p>
          <a:p>
            <a:r>
              <a:rPr b="0" dirty="0"/>
              <a:t>No alt text provided.</a:t>
            </a:r>
            <a:endParaRPr dirty="0"/>
          </a:p>
          <a:p>
            <a:endParaRPr dirty="0"/>
          </a:p>
          <a:p>
            <a:r>
              <a:rPr b="1" dirty="0"/>
              <a:t>HorisontellLinje</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Antal förfrågningar om råd bistånd och stöd</a:t>
            </a:r>
            <a:endParaRPr dirty="0"/>
          </a:p>
          <a:p>
            <a:r>
              <a:rPr b="0" dirty="0"/>
              <a:t>No alt text provided.</a:t>
            </a:r>
            <a:endParaRPr dirty="0"/>
          </a:p>
          <a:p>
            <a:endParaRPr dirty="0"/>
          </a:p>
          <a:p>
            <a:r>
              <a:rPr b="1" dirty="0"/>
              <a:t>Antal förfrågningar om råd bistånd och stöd</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Utsnitt Kontrakt</a:t>
            </a:r>
            <a:endParaRPr dirty="0"/>
          </a:p>
          <a:p>
            <a:r>
              <a:rPr b="0" dirty="0"/>
              <a:t>No alt text provided.</a:t>
            </a:r>
            <a:endParaRPr dirty="0"/>
          </a:p>
          <a:p>
            <a:endParaRPr dirty="0"/>
          </a:p>
          <a:p>
            <a:r>
              <a:rPr b="1" dirty="0"/>
              <a:t>Ekonomisk enhet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HorisontellLinje</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a:p>
            <a:r>
              <a:rPr b="1" dirty="0"/>
              <a:t>Utsnitt Församling</a:t>
            </a:r>
            <a:endParaRPr dirty="0"/>
          </a:p>
          <a:p>
            <a:r>
              <a:rPr b="0" dirty="0"/>
              <a:t>No alt text provided.</a:t>
            </a:r>
            <a:endParaRPr dirty="0"/>
          </a:p>
          <a:p>
            <a:endParaRPr dirty="0"/>
          </a:p>
          <a:p>
            <a:r>
              <a:rPr b="1" dirty="0"/>
              <a:t>Knapp Rensa urval</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MWh per År</a:t>
            </a:r>
            <a:endParaRPr dirty="0"/>
          </a:p>
          <a:p>
            <a:r>
              <a:rPr b="0" dirty="0"/>
              <a:t>No alt text provided.</a:t>
            </a:r>
            <a:endParaRPr dirty="0"/>
          </a:p>
          <a:p>
            <a:endParaRPr dirty="0"/>
          </a:p>
          <a:p>
            <a:r>
              <a:rPr b="1" dirty="0"/>
              <a:t>Energianvändning per energislag</a:t>
            </a:r>
            <a:endParaRPr dirty="0"/>
          </a:p>
          <a:p>
            <a:r>
              <a:rPr b="0" dirty="0"/>
              <a:t>No alt text provided.</a:t>
            </a:r>
            <a:endParaRPr dirty="0"/>
          </a:p>
          <a:p>
            <a:endParaRPr dirty="0"/>
          </a:p>
          <a:p>
            <a:r>
              <a:rPr b="1" dirty="0"/>
              <a:t>År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Avdelare urval övre</a:t>
            </a:r>
            <a:endParaRPr dirty="0"/>
          </a:p>
          <a:p>
            <a:r>
              <a:rPr b="0" dirty="0"/>
              <a:t>No alt text provided.</a:t>
            </a:r>
            <a:endParaRPr dirty="0"/>
          </a:p>
          <a:p>
            <a:endParaRPr dirty="0"/>
          </a:p>
          <a:p>
            <a:r>
              <a:rPr b="1" dirty="0"/>
              <a:t>MWh</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Utsnitt Stift</a:t>
            </a:r>
            <a:endParaRPr dirty="0"/>
          </a:p>
          <a:p>
            <a:r>
              <a:rPr b="0" dirty="0"/>
              <a:t>No alt text provided.</a:t>
            </a:r>
            <a:endParaRPr dirty="0"/>
          </a:p>
          <a:p>
            <a:endParaRPr dirty="0"/>
          </a:p>
          <a:p>
            <a:r>
              <a:rPr b="1" dirty="0"/>
              <a:t>Utsnitt Församling</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År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Avdelare urval övre</a:t>
            </a:r>
            <a:endParaRPr dirty="0"/>
          </a:p>
          <a:p>
            <a:r>
              <a:rPr b="0" dirty="0"/>
              <a:t>No alt text provided.</a:t>
            </a:r>
            <a:endParaRPr dirty="0"/>
          </a:p>
          <a:p>
            <a:endParaRPr dirty="0"/>
          </a:p>
          <a:p>
            <a:r>
              <a:rPr b="1" dirty="0"/>
              <a:t>Utsnitt Församling</a:t>
            </a:r>
            <a:endParaRPr dirty="0"/>
          </a:p>
          <a:p>
            <a:r>
              <a:rPr b="0" dirty="0"/>
              <a:t>No alt text provided.</a:t>
            </a:r>
            <a:endParaRPr dirty="0"/>
          </a:p>
          <a:p>
            <a:endParaRPr dirty="0"/>
          </a:p>
          <a:p>
            <a:r>
              <a:rPr b="1" dirty="0"/>
              <a:t>Knapp Rensa urval</a:t>
            </a:r>
            <a:endParaRPr dirty="0"/>
          </a:p>
          <a:p>
            <a:r>
              <a:rPr b="0" dirty="0"/>
              <a:t>No alt text provided.</a:t>
            </a:r>
            <a:endParaRPr dirty="0"/>
          </a:p>
          <a:p>
            <a:endParaRPr dirty="0"/>
          </a:p>
          <a:p>
            <a:r>
              <a:rPr b="1" dirty="0"/>
              <a:t>Utsnitt Stift</a:t>
            </a:r>
            <a:endParaRPr dirty="0"/>
          </a:p>
          <a:p>
            <a:r>
              <a:rPr b="0" dirty="0"/>
              <a:t>No alt text provided.</a:t>
            </a:r>
            <a:endParaRPr dirty="0"/>
          </a:p>
          <a:p>
            <a:endParaRPr dirty="0"/>
          </a:p>
          <a:p>
            <a:r>
              <a:rPr b="1" dirty="0"/>
              <a:t>Utsnitt Församling</a:t>
            </a:r>
            <a:endParaRPr dirty="0"/>
          </a:p>
          <a:p>
            <a:r>
              <a:rPr b="0" dirty="0"/>
              <a:t>No alt text provided.</a:t>
            </a:r>
            <a:endParaRPr dirty="0"/>
          </a:p>
          <a:p>
            <a:endParaRPr dirty="0"/>
          </a:p>
          <a:p>
            <a:r>
              <a:rPr b="1" dirty="0"/>
              <a:t>Utsnitt Kontrakt</a:t>
            </a:r>
            <a:endParaRPr dirty="0"/>
          </a:p>
          <a:p>
            <a:r>
              <a:rPr b="0" dirty="0"/>
              <a:t>No alt text provided.</a:t>
            </a:r>
            <a:endParaRPr dirty="0"/>
          </a:p>
          <a:p>
            <a:endParaRPr dirty="0"/>
          </a:p>
          <a:p>
            <a:r>
              <a:rPr b="1" dirty="0"/>
              <a:t>Ekonomisk enhet</a:t>
            </a:r>
            <a:endParaRPr dirty="0"/>
          </a:p>
          <a:p>
            <a:r>
              <a:rPr b="0" dirty="0"/>
              <a:t>No alt text provided.</a:t>
            </a:r>
            <a:endParaRPr dirty="0"/>
          </a:p>
          <a:p>
            <a:endParaRPr dirty="0"/>
          </a:p>
          <a:p>
            <a:r>
              <a:rPr b="1" dirty="0"/>
              <a:t>SVK Logotype</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Energi och CO2</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HorisontellLinje</a:t>
            </a:r>
            <a:endParaRPr dirty="0"/>
          </a:p>
          <a:p>
            <a:r>
              <a:rPr b="0" dirty="0"/>
              <a:t>No alt text provided.</a:t>
            </a:r>
            <a:endParaRPr dirty="0"/>
          </a:p>
          <a:p>
            <a:endParaRPr dirty="0"/>
          </a:p>
          <a:p>
            <a:r>
              <a:rPr b="1" dirty="0"/>
              <a:t>Vertikal Linje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grö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1AC0CE8D-5B11-844D-B7BF-7DA354BFE6E4}"/>
              </a:ext>
            </a:extLst>
          </p:cNvPr>
          <p:cNvSpPr/>
          <p:nvPr/>
        </p:nvSpPr>
        <p:spPr>
          <a:xfrm>
            <a:off x="0" y="0"/>
            <a:ext cx="12192000" cy="6091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1524000" y="1122363"/>
            <a:ext cx="9144000" cy="2387600"/>
          </a:xfrm>
          <a:prstGeom prst="rect">
            <a:avLst/>
          </a:prstGeom>
        </p:spPr>
        <p:txBody>
          <a:bodyPr anchor="b"/>
          <a:lstStyle>
            <a:lvl1pPr algn="ctr">
              <a:lnSpc>
                <a:spcPct val="100000"/>
              </a:lnSpc>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a:prstGeom prst="rect">
            <a:avLst/>
          </a:prstGeom>
        </p:spPr>
        <p:txBody>
          <a:bodyPr>
            <a:normAutofit/>
          </a:bodyPr>
          <a:lstStyle>
            <a:lvl1pPr marL="0" indent="0" algn="ctr">
              <a:lnSpc>
                <a:spcPct val="110000"/>
              </a:lnSpc>
              <a:spcBef>
                <a:spcPts val="4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7"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C04898B8-31D3-5543-8E6A-A1869B621A74}" type="datetime1">
              <a:rPr lang="sv-SE" smtClean="0"/>
              <a:pPr/>
              <a:t>2021-10-08</a:t>
            </a:fld>
            <a:endParaRPr lang="sv-SE" dirty="0"/>
          </a:p>
        </p:txBody>
      </p:sp>
      <p:sp>
        <p:nvSpPr>
          <p:cNvPr id="18"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9"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ledning grön">
    <p:bg>
      <p:bgPr>
        <a:solidFill>
          <a:schemeClr val="tx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532349B-0515-1548-80DC-6363190C552E}"/>
              </a:ext>
            </a:extLst>
          </p:cNvPr>
          <p:cNvSpPr/>
          <p:nvPr/>
        </p:nvSpPr>
        <p:spPr>
          <a:xfrm>
            <a:off x="0" y="0"/>
            <a:ext cx="12192000" cy="6091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p:cNvSpPr>
            <a:spLocks noGrp="1"/>
          </p:cNvSpPr>
          <p:nvPr>
            <p:ph idx="1"/>
          </p:nvPr>
        </p:nvSpPr>
        <p:spPr>
          <a:xfrm>
            <a:off x="1160890" y="2342195"/>
            <a:ext cx="10192910" cy="3705906"/>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alpha val="75000"/>
                  </a:schemeClr>
                </a:solidFill>
              </a:defRPr>
            </a:lvl1pPr>
          </a:lstStyle>
          <a:p>
            <a:fld id="{712E37E1-1FC3-CB4E-B5CF-FC0A77A47541}" type="datetime1">
              <a:rPr lang="sv-SE" smtClean="0"/>
              <a:pPr/>
              <a:t>2021-10-08</a:t>
            </a:fld>
            <a:endParaRPr lang="sv-SE" dirty="0"/>
          </a:p>
        </p:txBody>
      </p:sp>
      <p:sp>
        <p:nvSpPr>
          <p:cNvPr id="25"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alpha val="75000"/>
                  </a:schemeClr>
                </a:solidFill>
              </a:defRPr>
            </a:lvl1pPr>
          </a:lstStyle>
          <a:p>
            <a:endParaRPr lang="sv-SE" dirty="0"/>
          </a:p>
        </p:txBody>
      </p:sp>
      <p:sp>
        <p:nvSpPr>
          <p:cNvPr id="26"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alpha val="75000"/>
                  </a:schemeClr>
                </a:solidFill>
              </a:defRPr>
            </a:lvl1pPr>
          </a:lstStyle>
          <a:p>
            <a:fld id="{5FDB6F04-D3C7-6B47-9989-671AF2CFAC3B}" type="slidenum">
              <a:rPr lang="sv-SE" smtClean="0"/>
              <a:pPr/>
              <a:t>‹#›</a:t>
            </a:fld>
            <a:endParaRPr lang="sv-SE" dirty="0"/>
          </a:p>
        </p:txBody>
      </p:sp>
      <p:sp>
        <p:nvSpPr>
          <p:cNvPr id="8" name="Rubrik 1">
            <a:extLst>
              <a:ext uri="{FF2B5EF4-FFF2-40B4-BE49-F238E27FC236}">
                <a16:creationId xmlns:a16="http://schemas.microsoft.com/office/drawing/2014/main" id="{F8DBE1AE-6CA5-AE4A-B874-7FC6F3DDD93A}"/>
              </a:ext>
            </a:extLst>
          </p:cNvPr>
          <p:cNvSpPr>
            <a:spLocks noGrp="1"/>
          </p:cNvSpPr>
          <p:nvPr>
            <p:ph type="title" hasCustomPrompt="1"/>
          </p:nvPr>
        </p:nvSpPr>
        <p:spPr>
          <a:xfrm>
            <a:off x="1160890" y="635944"/>
            <a:ext cx="10192909" cy="1588126"/>
          </a:xfrm>
          <a:prstGeom prst="rect">
            <a:avLst/>
          </a:prstGeom>
        </p:spPr>
        <p:txBody>
          <a:bodyPr wrap="square">
            <a:normAutofit/>
          </a:bodyPr>
          <a:lstStyle>
            <a:lvl1pPr>
              <a:lnSpc>
                <a:spcPct val="100000"/>
              </a:lnSpc>
              <a:defRPr sz="5000">
                <a:solidFill>
                  <a:schemeClr val="tx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136296463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ledning helgrön">
    <p:bg>
      <p:bgPr>
        <a:solidFill>
          <a:schemeClr val="accent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C0CE8D-5B11-844D-B7BF-7DA354BFE6E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p:cNvSpPr>
            <a:spLocks noGrp="1"/>
          </p:cNvSpPr>
          <p:nvPr>
            <p:ph idx="1"/>
          </p:nvPr>
        </p:nvSpPr>
        <p:spPr>
          <a:xfrm>
            <a:off x="1160890" y="2342195"/>
            <a:ext cx="10192910" cy="3705906"/>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8DBE1AE-6CA5-AE4A-B874-7FC6F3DDD93A}"/>
              </a:ext>
            </a:extLst>
          </p:cNvPr>
          <p:cNvSpPr>
            <a:spLocks noGrp="1"/>
          </p:cNvSpPr>
          <p:nvPr>
            <p:ph type="title" hasCustomPrompt="1"/>
          </p:nvPr>
        </p:nvSpPr>
        <p:spPr>
          <a:xfrm>
            <a:off x="1160890" y="635944"/>
            <a:ext cx="10192909" cy="1588126"/>
          </a:xfrm>
          <a:prstGeom prst="rect">
            <a:avLst/>
          </a:prstGeom>
        </p:spPr>
        <p:txBody>
          <a:bodyPr wrap="square">
            <a:normAutofit/>
          </a:bodyPr>
          <a:lstStyle>
            <a:lvl1pPr>
              <a:lnSpc>
                <a:spcPct val="100000"/>
              </a:lnSpc>
              <a:defRPr sz="5000">
                <a:solidFill>
                  <a:schemeClr val="tx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159104220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707A3CF2-D7FA-1346-B517-F40DABB5FBE6}" type="datetime1">
              <a:rPr lang="sv-SE" smtClean="0"/>
              <a:t>2021-10-08</a:t>
            </a:fld>
            <a:endParaRPr lang="sv-SE" dirty="0"/>
          </a:p>
        </p:txBody>
      </p:sp>
      <p:sp>
        <p:nvSpPr>
          <p:cNvPr id="10"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1"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ubrikbild hel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prstGeom prst="rect">
            <a:avLst/>
          </a:prstGeom>
        </p:spPr>
        <p:txBody>
          <a:bodyPr anchor="b"/>
          <a:lstStyle>
            <a:lvl1pPr algn="ctr">
              <a:lnSpc>
                <a:spcPct val="100000"/>
              </a:lnSpc>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a:prstGeom prst="rect">
            <a:avLst/>
          </a:prstGeom>
        </p:spPr>
        <p:txBody>
          <a:bodyPr>
            <a:normAutofit/>
          </a:bodyPr>
          <a:lstStyle>
            <a:lvl1pPr marL="0" indent="0" algn="ctr">
              <a:lnSpc>
                <a:spcPct val="110000"/>
              </a:lnSpc>
              <a:spcBef>
                <a:spcPts val="4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textruta 8" hidden="1"/>
          <p:cNvSpPr txBox="1"/>
          <p:nvPr/>
        </p:nvSpPr>
        <p:spPr>
          <a:xfrm>
            <a:off x="2083443" y="7303625"/>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17931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nledning helblå">
    <p:bg>
      <p:bgPr>
        <a:solidFill>
          <a:schemeClr val="accent1"/>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
          </p:nvPr>
        </p:nvSpPr>
        <p:spPr>
          <a:xfrm>
            <a:off x="1160890" y="2342195"/>
            <a:ext cx="10192910" cy="3705906"/>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8DBE1AE-6CA5-AE4A-B874-7FC6F3DDD93A}"/>
              </a:ext>
            </a:extLst>
          </p:cNvPr>
          <p:cNvSpPr>
            <a:spLocks noGrp="1"/>
          </p:cNvSpPr>
          <p:nvPr>
            <p:ph type="title" hasCustomPrompt="1"/>
          </p:nvPr>
        </p:nvSpPr>
        <p:spPr>
          <a:xfrm>
            <a:off x="1160890" y="635944"/>
            <a:ext cx="10192909" cy="1588126"/>
          </a:xfrm>
          <a:prstGeom prst="rect">
            <a:avLst/>
          </a:prstGeom>
        </p:spPr>
        <p:txBody>
          <a:bodyPr wrap="square">
            <a:normAutofit/>
          </a:bodyPr>
          <a:lstStyle>
            <a:lvl1pPr>
              <a:lnSpc>
                <a:spcPct val="100000"/>
              </a:lnSpc>
              <a:defRPr sz="5000">
                <a:solidFill>
                  <a:schemeClr val="tx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423986491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nledning helröd">
    <p:bg>
      <p:bgPr>
        <a:solidFill>
          <a:schemeClr val="accent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FB90A3C-8AB2-094D-8BD4-77BA59CA832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p:cNvSpPr>
            <a:spLocks noGrp="1"/>
          </p:cNvSpPr>
          <p:nvPr>
            <p:ph idx="1"/>
          </p:nvPr>
        </p:nvSpPr>
        <p:spPr>
          <a:xfrm>
            <a:off x="1160890" y="2342195"/>
            <a:ext cx="10192910" cy="3705906"/>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8DBE1AE-6CA5-AE4A-B874-7FC6F3DDD93A}"/>
              </a:ext>
            </a:extLst>
          </p:cNvPr>
          <p:cNvSpPr>
            <a:spLocks noGrp="1"/>
          </p:cNvSpPr>
          <p:nvPr>
            <p:ph type="title" hasCustomPrompt="1"/>
          </p:nvPr>
        </p:nvSpPr>
        <p:spPr>
          <a:xfrm>
            <a:off x="1160890" y="635944"/>
            <a:ext cx="10192909" cy="1588126"/>
          </a:xfrm>
          <a:prstGeom prst="rect">
            <a:avLst/>
          </a:prstGeom>
        </p:spPr>
        <p:txBody>
          <a:bodyPr wrap="square">
            <a:normAutofit/>
          </a:bodyPr>
          <a:lstStyle>
            <a:lvl1pPr>
              <a:lnSpc>
                <a:spcPct val="100000"/>
              </a:lnSpc>
              <a:defRPr sz="5000">
                <a:solidFill>
                  <a:schemeClr val="tx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340259974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00591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ubrikbild helröd">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B90A3C-8AB2-094D-8BD4-77BA59CA832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1524000" y="1122363"/>
            <a:ext cx="9144000" cy="2387600"/>
          </a:xfrm>
          <a:prstGeom prst="rect">
            <a:avLst/>
          </a:prstGeom>
        </p:spPr>
        <p:txBody>
          <a:bodyPr anchor="b"/>
          <a:lstStyle>
            <a:lvl1pPr algn="ctr">
              <a:lnSpc>
                <a:spcPct val="100000"/>
              </a:lnSpc>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a:prstGeom prst="rect">
            <a:avLst/>
          </a:prstGeom>
        </p:spPr>
        <p:txBody>
          <a:bodyPr>
            <a:normAutofit/>
          </a:bodyPr>
          <a:lstStyle>
            <a:lvl1pPr marL="0" indent="0" algn="ctr">
              <a:lnSpc>
                <a:spcPct val="110000"/>
              </a:lnSpc>
              <a:spcBef>
                <a:spcPts val="4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5274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helgrön">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AC0CE8D-5B11-844D-B7BF-7DA354BFE6E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1524000" y="1122363"/>
            <a:ext cx="9144000" cy="2387600"/>
          </a:xfrm>
          <a:prstGeom prst="rect">
            <a:avLst/>
          </a:prstGeom>
        </p:spPr>
        <p:txBody>
          <a:bodyPr anchor="b"/>
          <a:lstStyle>
            <a:lvl1pPr algn="ctr">
              <a:lnSpc>
                <a:spcPct val="100000"/>
              </a:lnSpc>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a:prstGeom prst="rect">
            <a:avLst/>
          </a:prstGeom>
        </p:spPr>
        <p:txBody>
          <a:bodyPr>
            <a:normAutofit/>
          </a:bodyPr>
          <a:lstStyle>
            <a:lvl1pPr marL="0" indent="0" algn="ctr">
              <a:lnSpc>
                <a:spcPct val="110000"/>
              </a:lnSpc>
              <a:spcBef>
                <a:spcPts val="4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2074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122363"/>
            <a:ext cx="9144000" cy="2387600"/>
          </a:xfrm>
          <a:prstGeom prst="rect">
            <a:avLst/>
          </a:prstGeom>
        </p:spPr>
        <p:txBody>
          <a:bodyPr anchor="b" anchorCtr="0"/>
          <a:lstStyle>
            <a:lvl1pPr algn="ctr">
              <a:lnSpc>
                <a:spcPct val="100000"/>
              </a:lnSpc>
              <a:defRPr sz="6000"/>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a:prstGeom prst="rect">
            <a:avLst/>
          </a:prstGeom>
        </p:spPr>
        <p:txBody>
          <a:bodyPr>
            <a:normAutofit/>
          </a:bodyPr>
          <a:lstStyle>
            <a:lvl1pPr marL="0" indent="0" algn="ctr">
              <a:lnSpc>
                <a:spcPct val="110000"/>
              </a:lnSpc>
              <a:spcBef>
                <a:spcPts val="4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7"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C04898B8-31D3-5543-8E6A-A1869B621A74}" type="datetime1">
              <a:rPr lang="sv-SE" smtClean="0"/>
              <a:t>2021-10-08</a:t>
            </a:fld>
            <a:endParaRPr lang="sv-SE" dirty="0"/>
          </a:p>
        </p:txBody>
      </p:sp>
      <p:sp>
        <p:nvSpPr>
          <p:cNvPr id="18"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9"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Tree>
    <p:extLst>
      <p:ext uri="{BB962C8B-B14F-4D97-AF65-F5344CB8AC3E}">
        <p14:creationId xmlns:p14="http://schemas.microsoft.com/office/powerpoint/2010/main" val="88763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60890" y="2364132"/>
            <a:ext cx="10192910" cy="3705906"/>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A1842C5F-C4BA-9F4B-A6BD-5AAD208F4BB2}" type="datetime1">
              <a:rPr lang="sv-SE" smtClean="0"/>
              <a:t>2021-10-08</a:t>
            </a:fld>
            <a:endParaRPr lang="sv-SE" dirty="0"/>
          </a:p>
        </p:txBody>
      </p:sp>
      <p:sp>
        <p:nvSpPr>
          <p:cNvPr id="23"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24"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
        <p:nvSpPr>
          <p:cNvPr id="12" name="Rubrik 1">
            <a:extLst>
              <a:ext uri="{FF2B5EF4-FFF2-40B4-BE49-F238E27FC236}">
                <a16:creationId xmlns:a16="http://schemas.microsoft.com/office/drawing/2014/main" id="{916FAFFD-77B7-FE43-B452-AF5615D6942A}"/>
              </a:ext>
            </a:extLst>
          </p:cNvPr>
          <p:cNvSpPr>
            <a:spLocks noGrp="1"/>
          </p:cNvSpPr>
          <p:nvPr>
            <p:ph type="title" hasCustomPrompt="1"/>
          </p:nvPr>
        </p:nvSpPr>
        <p:spPr>
          <a:xfrm>
            <a:off x="1160890" y="556432"/>
            <a:ext cx="10192909" cy="1588126"/>
          </a:xfrm>
          <a:prstGeom prst="rect">
            <a:avLst/>
          </a:prstGeom>
        </p:spPr>
        <p:txBody>
          <a:bodyPr wrap="square" anchor="b" anchorCtr="0">
            <a:normAutofit/>
          </a:bodyPr>
          <a:lstStyle>
            <a:lvl1pPr>
              <a:lnSpc>
                <a:spcPct val="100000"/>
              </a:lnSpc>
              <a:defRPr sz="5000">
                <a:solidFill>
                  <a:schemeClr val="accent1"/>
                </a:solidFill>
                <a:latin typeface="+mn-lt"/>
                <a:ea typeface="FoundrySterling-LightOSF" charset="0"/>
                <a:cs typeface="FoundrySterling-LightOSF" charset="0"/>
              </a:defRPr>
            </a:lvl1pPr>
          </a:lstStyle>
          <a:p>
            <a:r>
              <a:rPr lang="sv-SE" dirty="0"/>
              <a:t>Klicka här för att ändra format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med under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60890" y="3273949"/>
            <a:ext cx="9829665" cy="2819534"/>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A89C7D60-F789-FA4F-A123-FB3F50090CBA}" type="datetime1">
              <a:rPr lang="sv-SE" smtClean="0"/>
              <a:t>2021-10-08</a:t>
            </a:fld>
            <a:endParaRPr lang="sv-SE" dirty="0"/>
          </a:p>
        </p:txBody>
      </p:sp>
      <p:sp>
        <p:nvSpPr>
          <p:cNvPr id="23"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24"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
        <p:nvSpPr>
          <p:cNvPr id="9" name="Platshållare för text 2"/>
          <p:cNvSpPr>
            <a:spLocks noGrp="1"/>
          </p:cNvSpPr>
          <p:nvPr>
            <p:ph type="body" idx="10"/>
          </p:nvPr>
        </p:nvSpPr>
        <p:spPr>
          <a:xfrm>
            <a:off x="1160890" y="2340563"/>
            <a:ext cx="9829665" cy="724920"/>
          </a:xfrm>
          <a:prstGeom prst="rect">
            <a:avLst/>
          </a:prstGeom>
        </p:spPr>
        <p:txBody>
          <a:bodyPr anchor="b">
            <a:normAutofit/>
          </a:bodyPr>
          <a:lstStyle>
            <a:lvl1pPr marL="0" indent="0">
              <a:lnSpc>
                <a:spcPct val="11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1A403E79-5F52-4A45-8299-2597B3E22645}"/>
              </a:ext>
            </a:extLst>
          </p:cNvPr>
          <p:cNvSpPr>
            <a:spLocks noGrp="1"/>
          </p:cNvSpPr>
          <p:nvPr>
            <p:ph type="title" hasCustomPrompt="1"/>
          </p:nvPr>
        </p:nvSpPr>
        <p:spPr>
          <a:xfrm>
            <a:off x="1160890" y="556432"/>
            <a:ext cx="10192909" cy="1588126"/>
          </a:xfrm>
          <a:prstGeom prst="rect">
            <a:avLst/>
          </a:prstGeom>
        </p:spPr>
        <p:txBody>
          <a:bodyPr wrap="square" anchor="b" anchorCtr="0">
            <a:normAutofit/>
          </a:bodyPr>
          <a:lstStyle>
            <a:lvl1pPr>
              <a:lnSpc>
                <a:spcPct val="100000"/>
              </a:lnSpc>
              <a:defRPr sz="5000">
                <a:solidFill>
                  <a:schemeClr val="accent1"/>
                </a:solidFill>
                <a:latin typeface="+mn-lt"/>
                <a:ea typeface="FoundrySterling-LightOSF" charset="0"/>
                <a:cs typeface="FoundrySterling-LightOSF" charset="0"/>
              </a:defRPr>
            </a:lvl1pPr>
          </a:lstStyle>
          <a:p>
            <a:r>
              <a:rPr lang="sv-SE" dirty="0"/>
              <a:t>Klicka här för att ändra format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9" name="Platshållare för datum 3"/>
          <p:cNvSpPr>
            <a:spLocks noGrp="1"/>
          </p:cNvSpPr>
          <p:nvPr>
            <p:ph type="dt" sz="half" idx="10"/>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33667C9C-D835-1043-ADC3-7958A18B563D}" type="datetime1">
              <a:rPr lang="sv-SE" smtClean="0"/>
              <a:t>2021-10-08</a:t>
            </a:fld>
            <a:endParaRPr lang="sv-SE" dirty="0"/>
          </a:p>
        </p:txBody>
      </p:sp>
      <p:sp>
        <p:nvSpPr>
          <p:cNvPr id="10"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1"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
        <p:nvSpPr>
          <p:cNvPr id="14" name="Platshållare för innehåll 2"/>
          <p:cNvSpPr>
            <a:spLocks noGrp="1"/>
          </p:cNvSpPr>
          <p:nvPr>
            <p:ph idx="1"/>
          </p:nvPr>
        </p:nvSpPr>
        <p:spPr>
          <a:xfrm>
            <a:off x="1160890" y="2367548"/>
            <a:ext cx="4787149" cy="3763621"/>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innehåll 2"/>
          <p:cNvSpPr>
            <a:spLocks noGrp="1"/>
          </p:cNvSpPr>
          <p:nvPr>
            <p:ph idx="11"/>
          </p:nvPr>
        </p:nvSpPr>
        <p:spPr>
          <a:xfrm>
            <a:off x="6101917" y="2367548"/>
            <a:ext cx="4888638" cy="3763621"/>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Rubrik 1">
            <a:extLst>
              <a:ext uri="{FF2B5EF4-FFF2-40B4-BE49-F238E27FC236}">
                <a16:creationId xmlns:a16="http://schemas.microsoft.com/office/drawing/2014/main" id="{B26902D9-F677-EB44-88C6-E981516C651D}"/>
              </a:ext>
            </a:extLst>
          </p:cNvPr>
          <p:cNvSpPr>
            <a:spLocks noGrp="1"/>
          </p:cNvSpPr>
          <p:nvPr>
            <p:ph type="title" hasCustomPrompt="1"/>
          </p:nvPr>
        </p:nvSpPr>
        <p:spPr>
          <a:xfrm>
            <a:off x="1160890" y="556432"/>
            <a:ext cx="10192909" cy="1588126"/>
          </a:xfrm>
          <a:prstGeom prst="rect">
            <a:avLst/>
          </a:prstGeom>
        </p:spPr>
        <p:txBody>
          <a:bodyPr wrap="square" anchor="b" anchorCtr="0">
            <a:normAutofit/>
          </a:bodyPr>
          <a:lstStyle>
            <a:lvl1pPr>
              <a:lnSpc>
                <a:spcPct val="100000"/>
              </a:lnSpc>
              <a:defRPr sz="5000">
                <a:solidFill>
                  <a:schemeClr val="accent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61470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4CDD398A-FE26-B84A-BB20-BD0FF5B72638}" type="datetime1">
              <a:rPr lang="sv-SE" smtClean="0"/>
              <a:t>2021-10-08</a:t>
            </a:fld>
            <a:endParaRPr lang="sv-SE" dirty="0"/>
          </a:p>
        </p:txBody>
      </p:sp>
      <p:sp>
        <p:nvSpPr>
          <p:cNvPr id="12" name="Platshållare för sidfot 4"/>
          <p:cNvSpPr>
            <a:spLocks noGrp="1"/>
          </p:cNvSpPr>
          <p:nvPr>
            <p:ph type="ftr" sz="quarter" idx="11"/>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3" name="Platshållare för bildnummer 5"/>
          <p:cNvSpPr>
            <a:spLocks noGrp="1"/>
          </p:cNvSpPr>
          <p:nvPr>
            <p:ph type="sldNum" sz="quarter" idx="12"/>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sp>
        <p:nvSpPr>
          <p:cNvPr id="15" name="Platshållare för innehåll 2"/>
          <p:cNvSpPr>
            <a:spLocks noGrp="1"/>
          </p:cNvSpPr>
          <p:nvPr>
            <p:ph idx="13"/>
          </p:nvPr>
        </p:nvSpPr>
        <p:spPr>
          <a:xfrm>
            <a:off x="1160890" y="3250162"/>
            <a:ext cx="4836685" cy="2845837"/>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innehåll 2"/>
          <p:cNvSpPr>
            <a:spLocks noGrp="1"/>
          </p:cNvSpPr>
          <p:nvPr>
            <p:ph idx="14"/>
          </p:nvPr>
        </p:nvSpPr>
        <p:spPr>
          <a:xfrm>
            <a:off x="6172200" y="3250162"/>
            <a:ext cx="4818355" cy="2845838"/>
          </a:xfrm>
          <a:prstGeom prst="rect">
            <a:avLst/>
          </a:prstGeom>
        </p:spPr>
        <p:txBody>
          <a:bodyPr lIns="90000" rIns="90000"/>
          <a:lstStyle>
            <a:lvl1pPr marL="270900" indent="-270900">
              <a:spcBef>
                <a:spcPts val="1600"/>
              </a:spcBef>
              <a:buFont typeface="Arial" charset="0"/>
              <a:buChar char="•"/>
              <a:defRPr sz="2000">
                <a:solidFill>
                  <a:schemeClr val="tx1"/>
                </a:solidFill>
              </a:defRPr>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1" name="Platshållare för text 2">
            <a:extLst>
              <a:ext uri="{FF2B5EF4-FFF2-40B4-BE49-F238E27FC236}">
                <a16:creationId xmlns:a16="http://schemas.microsoft.com/office/drawing/2014/main" id="{9F639F33-8D9A-714D-88DF-6136DE274C18}"/>
              </a:ext>
            </a:extLst>
          </p:cNvPr>
          <p:cNvSpPr>
            <a:spLocks noGrp="1"/>
          </p:cNvSpPr>
          <p:nvPr>
            <p:ph type="body" idx="15"/>
          </p:nvPr>
        </p:nvSpPr>
        <p:spPr>
          <a:xfrm>
            <a:off x="1160890" y="2353023"/>
            <a:ext cx="4858911" cy="712460"/>
          </a:xfrm>
          <a:prstGeom prst="rect">
            <a:avLst/>
          </a:prstGeom>
        </p:spPr>
        <p:txBody>
          <a:bodyPr anchor="b"/>
          <a:lstStyle>
            <a:lvl1pPr marL="0" indent="0">
              <a:lnSpc>
                <a:spcPct val="11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2" name="Platshållare för text 2">
            <a:extLst>
              <a:ext uri="{FF2B5EF4-FFF2-40B4-BE49-F238E27FC236}">
                <a16:creationId xmlns:a16="http://schemas.microsoft.com/office/drawing/2014/main" id="{B8CD88A8-C8EA-D148-9CA1-5A0DB70ABB32}"/>
              </a:ext>
            </a:extLst>
          </p:cNvPr>
          <p:cNvSpPr>
            <a:spLocks noGrp="1"/>
          </p:cNvSpPr>
          <p:nvPr>
            <p:ph type="body" idx="16"/>
          </p:nvPr>
        </p:nvSpPr>
        <p:spPr>
          <a:xfrm>
            <a:off x="6172200" y="2353023"/>
            <a:ext cx="4818355" cy="712460"/>
          </a:xfrm>
          <a:prstGeom prst="rect">
            <a:avLst/>
          </a:prstGeom>
        </p:spPr>
        <p:txBody>
          <a:bodyPr anchor="b">
            <a:noAutofit/>
          </a:bodyPr>
          <a:lstStyle>
            <a:lvl1pPr marL="0" indent="0">
              <a:lnSpc>
                <a:spcPct val="11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7" name="Rubrik 1">
            <a:extLst>
              <a:ext uri="{FF2B5EF4-FFF2-40B4-BE49-F238E27FC236}">
                <a16:creationId xmlns:a16="http://schemas.microsoft.com/office/drawing/2014/main" id="{B95FA4FA-7A44-9E4E-A8F5-00B8683C7654}"/>
              </a:ext>
            </a:extLst>
          </p:cNvPr>
          <p:cNvSpPr>
            <a:spLocks noGrp="1"/>
          </p:cNvSpPr>
          <p:nvPr>
            <p:ph type="title" hasCustomPrompt="1"/>
          </p:nvPr>
        </p:nvSpPr>
        <p:spPr>
          <a:xfrm>
            <a:off x="1160890" y="556432"/>
            <a:ext cx="10192909" cy="1588126"/>
          </a:xfrm>
          <a:prstGeom prst="rect">
            <a:avLst/>
          </a:prstGeom>
        </p:spPr>
        <p:txBody>
          <a:bodyPr wrap="square" anchor="b" anchorCtr="0">
            <a:normAutofit/>
          </a:bodyPr>
          <a:lstStyle>
            <a:lvl1pPr>
              <a:lnSpc>
                <a:spcPct val="100000"/>
              </a:lnSpc>
              <a:defRPr sz="5000">
                <a:solidFill>
                  <a:schemeClr val="accent1"/>
                </a:solidFill>
                <a:latin typeface="+mn-lt"/>
                <a:ea typeface="FoundrySterling-LightOSF" charset="0"/>
                <a:cs typeface="FoundrySterling-LightOSF" charset="0"/>
              </a:defRPr>
            </a:lvl1pPr>
          </a:lstStyle>
          <a:p>
            <a:r>
              <a:rPr lang="sv-SE" dirty="0"/>
              <a:t>Klicka här för att ändra format</a:t>
            </a:r>
          </a:p>
        </p:txBody>
      </p:sp>
    </p:spTree>
    <p:extLst>
      <p:ext uri="{BB962C8B-B14F-4D97-AF65-F5344CB8AC3E}">
        <p14:creationId xmlns:p14="http://schemas.microsoft.com/office/powerpoint/2010/main" val="186659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 grön">
    <p:bg>
      <p:bgPr>
        <a:solidFill>
          <a:schemeClr val="tx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FB90A3C-8AB2-094D-8BD4-77BA59CA8325}"/>
              </a:ext>
            </a:extLst>
          </p:cNvPr>
          <p:cNvSpPr/>
          <p:nvPr/>
        </p:nvSpPr>
        <p:spPr>
          <a:xfrm>
            <a:off x="0" y="0"/>
            <a:ext cx="12192000" cy="6091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alpha val="75000"/>
                  </a:schemeClr>
                </a:solidFill>
              </a:defRPr>
            </a:lvl1pPr>
          </a:lstStyle>
          <a:p>
            <a:fld id="{503690C3-01F8-1341-951A-84AF71CED043}" type="datetime1">
              <a:rPr lang="sv-SE" smtClean="0"/>
              <a:pPr/>
              <a:t>2021-10-08</a:t>
            </a:fld>
            <a:endParaRPr lang="sv-SE" dirty="0"/>
          </a:p>
        </p:txBody>
      </p:sp>
      <p:sp>
        <p:nvSpPr>
          <p:cNvPr id="25"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alpha val="75000"/>
                  </a:schemeClr>
                </a:solidFill>
              </a:defRPr>
            </a:lvl1pPr>
          </a:lstStyle>
          <a:p>
            <a:endParaRPr lang="sv-SE" dirty="0"/>
          </a:p>
        </p:txBody>
      </p:sp>
      <p:sp>
        <p:nvSpPr>
          <p:cNvPr id="26"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alpha val="75000"/>
                  </a:schemeClr>
                </a:solidFill>
              </a:defRPr>
            </a:lvl1pPr>
          </a:lstStyle>
          <a:p>
            <a:fld id="{5FDB6F04-D3C7-6B47-9989-671AF2CFAC3B}" type="slidenum">
              <a:rPr lang="sv-SE" smtClean="0"/>
              <a:pPr/>
              <a:t>‹#›</a:t>
            </a:fld>
            <a:endParaRPr lang="sv-SE" dirty="0"/>
          </a:p>
        </p:txBody>
      </p:sp>
      <p:sp>
        <p:nvSpPr>
          <p:cNvPr id="10" name="Rubrik 1"/>
          <p:cNvSpPr>
            <a:spLocks noGrp="1"/>
          </p:cNvSpPr>
          <p:nvPr>
            <p:ph type="title" hasCustomPrompt="1"/>
          </p:nvPr>
        </p:nvSpPr>
        <p:spPr>
          <a:xfrm>
            <a:off x="1160890" y="1762178"/>
            <a:ext cx="10192909" cy="2434917"/>
          </a:xfrm>
          <a:prstGeom prst="rect">
            <a:avLst/>
          </a:prstGeom>
        </p:spPr>
        <p:txBody>
          <a:bodyPr>
            <a:normAutofit/>
          </a:bodyPr>
          <a:lstStyle>
            <a:lvl1pPr>
              <a:lnSpc>
                <a:spcPct val="100000"/>
              </a:lnSpc>
              <a:defRPr sz="8000">
                <a:solidFill>
                  <a:schemeClr val="tx1"/>
                </a:solidFill>
              </a:defRPr>
            </a:lvl1pPr>
          </a:lstStyle>
          <a:p>
            <a:r>
              <a:rPr lang="sv-SE" dirty="0"/>
              <a:t>Rubrik</a:t>
            </a:r>
          </a:p>
        </p:txBody>
      </p:sp>
    </p:spTree>
    <p:extLst>
      <p:ext uri="{BB962C8B-B14F-4D97-AF65-F5344CB8AC3E}">
        <p14:creationId xmlns:p14="http://schemas.microsoft.com/office/powerpoint/2010/main" val="30130809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 helgrön">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AC0CE8D-5B11-844D-B7BF-7DA354BFE6E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p:cNvSpPr>
            <a:spLocks noGrp="1"/>
          </p:cNvSpPr>
          <p:nvPr>
            <p:ph type="title" hasCustomPrompt="1"/>
          </p:nvPr>
        </p:nvSpPr>
        <p:spPr>
          <a:xfrm>
            <a:off x="1160890" y="1762178"/>
            <a:ext cx="10192909" cy="2434917"/>
          </a:xfrm>
          <a:prstGeom prst="rect">
            <a:avLst/>
          </a:prstGeom>
        </p:spPr>
        <p:txBody>
          <a:bodyPr>
            <a:normAutofit/>
          </a:bodyPr>
          <a:lstStyle>
            <a:lvl1pPr>
              <a:lnSpc>
                <a:spcPct val="100000"/>
              </a:lnSpc>
              <a:defRPr sz="8000">
                <a:solidFill>
                  <a:schemeClr val="tx1"/>
                </a:solidFill>
              </a:defRPr>
            </a:lvl1pPr>
          </a:lstStyle>
          <a:p>
            <a:r>
              <a:rPr lang="sv-SE" dirty="0"/>
              <a:t>Rubrik</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319916" y="1012371"/>
            <a:ext cx="10033883" cy="1248738"/>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1319916" y="2471057"/>
            <a:ext cx="10033884" cy="370590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4FF9E1E7-B595-A845-86C2-5B13F4A3F7A5}" type="datetime1">
              <a:rPr lang="sv-SE" smtClean="0"/>
              <a:t>2021-10-08</a:t>
            </a:fld>
            <a:endParaRPr lang="sv-SE" dirty="0"/>
          </a:p>
        </p:txBody>
      </p:sp>
      <p:sp>
        <p:nvSpPr>
          <p:cNvPr id="14"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dirty="0"/>
          </a:p>
        </p:txBody>
      </p:sp>
      <p:sp>
        <p:nvSpPr>
          <p:cNvPr id="15"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dirty="0"/>
          </a:p>
        </p:txBody>
      </p:sp>
      <p:pic>
        <p:nvPicPr>
          <p:cNvPr id="10" name="logofromfile">
            <a:extLst>
              <a:ext uri="{FF2B5EF4-FFF2-40B4-BE49-F238E27FC236}">
                <a16:creationId xmlns:a16="http://schemas.microsoft.com/office/drawing/2014/main" id="{7C6A6310-2E0D-BF4B-87CE-11D8423B85F0}"/>
              </a:ext>
            </a:extLst>
          </p:cNvPr>
          <p:cNvPicPr>
            <a:picLocks noChangeAspect="1"/>
          </p:cNvPicPr>
          <p:nvPr userDrawn="1"/>
        </p:nvPicPr>
        <p:blipFill>
          <a:blip r:embed="rId19"/>
          <a:srcRect/>
          <a:stretch/>
        </p:blipFill>
        <p:spPr>
          <a:xfrm>
            <a:off x="10084491" y="6233598"/>
            <a:ext cx="1778066" cy="238549"/>
          </a:xfrm>
          <a:prstGeom prst="rect">
            <a:avLst/>
          </a:prstGeom>
        </p:spPr>
      </p:pic>
    </p:spTree>
    <p:extLst>
      <p:ext uri="{BB962C8B-B14F-4D97-AF65-F5344CB8AC3E}">
        <p14:creationId xmlns:p14="http://schemas.microsoft.com/office/powerpoint/2010/main" val="134177374"/>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73" r:id="rId3"/>
    <p:sldLayoutId id="2147483668" r:id="rId4"/>
    <p:sldLayoutId id="2147483666" r:id="rId5"/>
    <p:sldLayoutId id="2147483652" r:id="rId6"/>
    <p:sldLayoutId id="2147483653" r:id="rId7"/>
    <p:sldLayoutId id="2147483675" r:id="rId8"/>
    <p:sldLayoutId id="2147483669" r:id="rId9"/>
    <p:sldLayoutId id="2147483654" r:id="rId10"/>
    <p:sldLayoutId id="2147483676" r:id="rId11"/>
    <p:sldLayoutId id="2147483670" r:id="rId12"/>
    <p:sldLayoutId id="2147483677" r:id="rId13"/>
    <p:sldLayoutId id="2147483678" r:id="rId14"/>
    <p:sldLayoutId id="2147483679" r:id="rId15"/>
    <p:sldLayoutId id="2147483680" r:id="rId16"/>
    <p:sldLayoutId id="2147483681" r:id="rId17"/>
  </p:sldLayoutIdLst>
  <p:hf sldNum="0" hdr="0" ftr="0" dt="0"/>
  <p:txStyles>
    <p:titleStyle>
      <a:lvl1pPr algn="l" defTabSz="914400" rtl="0" eaLnBrk="1" latinLnBrk="0" hangingPunct="1">
        <a:lnSpc>
          <a:spcPct val="100000"/>
        </a:lnSpc>
        <a:spcBef>
          <a:spcPct val="0"/>
        </a:spcBef>
        <a:buNone/>
        <a:defRPr sz="4400" b="0" i="0" kern="1200">
          <a:solidFill>
            <a:schemeClr val="tx1"/>
          </a:solidFill>
          <a:latin typeface="+mn-lt"/>
          <a:ea typeface="FoundrySterling-LightOSF" charset="0"/>
          <a:cs typeface="FoundrySterling-LightOSF" charset="0"/>
        </a:defRPr>
      </a:lvl1pPr>
    </p:titleStyle>
    <p:bodyStyle>
      <a:lvl1pPr marL="162900" indent="-198900" algn="l" defTabSz="914400" rtl="0" eaLnBrk="1" latinLnBrk="0" hangingPunct="1">
        <a:lnSpc>
          <a:spcPct val="90000"/>
        </a:lnSpc>
        <a:spcBef>
          <a:spcPts val="2800"/>
        </a:spcBef>
        <a:buFont typeface="Arial" charset="0"/>
        <a:buChar char="•"/>
        <a:defRPr sz="2400" kern="1200">
          <a:solidFill>
            <a:schemeClr val="tx1"/>
          </a:solidFill>
          <a:latin typeface="+mn-lt"/>
          <a:ea typeface="+mn-ea"/>
          <a:cs typeface="+mn-cs"/>
        </a:defRPr>
      </a:lvl1pPr>
      <a:lvl2pPr marL="613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a54bf2fb-6cda-4d80-ad14-8b115afc58aa/ReportSection3b246549fe58b9a3bf81?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b7b7c07d-29df-423f-a667-7ce57621fb3f/ReportSection45f98ebaaec26835737e?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b7b7c07d-29df-423f-a667-7ce57621fb3f/ReportSection45f98ebaaec26835737e?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7207aa43-989a-4aec-9a9c-cb60db326536/ReportSection2c55d82e5ee90f9c2ded?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506d5884-0813-4b71-a7c8-6e66de1a9d4c/ReportSectionab911c5a627b3da4bb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506d5884-0813-4b71-a7c8-6e66de1a9d4c/ReportSection9cbe694e455eea041976?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7.jpg"/><Relationship Id="rId2" Type="http://schemas.openxmlformats.org/officeDocument/2006/relationships/image" Target="../media/image37.png"/><Relationship Id="rId16" Type="http://schemas.openxmlformats.org/officeDocument/2006/relationships/comments" Target="../comments/comment1.xml"/><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34.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ce6ac56e-8c36-4318-a5f1-0fdf88425cc9/ReportSectionf27e2e0a5a5a18255c3e?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ce6ac56e-8c36-4318-a5f1-0fdf88425cc9/ReportSection83a2dca07d689bde820a?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1">
            <a:extLst>
              <a:ext uri="{FF2B5EF4-FFF2-40B4-BE49-F238E27FC236}">
                <a16:creationId xmlns:a16="http://schemas.microsoft.com/office/drawing/2014/main" id="{357456A6-DA3D-44FF-8B16-E0A92A36BBF0}"/>
              </a:ext>
            </a:extLst>
          </p:cNvPr>
          <p:cNvSpPr txBox="1">
            <a:spLocks/>
          </p:cNvSpPr>
          <p:nvPr/>
        </p:nvSpPr>
        <p:spPr>
          <a:xfrm>
            <a:off x="15240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400"/>
              </a:spcBef>
              <a:buFont typeface="Arial"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sv-SE" dirty="0"/>
              <a:t>Pernilla Jonsson, chef för enheten för forskning och analys</a:t>
            </a:r>
          </a:p>
          <a:p>
            <a:pPr algn="l"/>
            <a:r>
              <a:rPr lang="sv-SE" dirty="0"/>
              <a:t>kyrkokansliet, Uppsala</a:t>
            </a:r>
          </a:p>
          <a:p>
            <a:pPr algn="l"/>
            <a:r>
              <a:rPr lang="sv-SE" dirty="0"/>
              <a:t>pernilla.jonsson@svenskakyrkan.se</a:t>
            </a:r>
          </a:p>
        </p:txBody>
      </p:sp>
      <p:sp>
        <p:nvSpPr>
          <p:cNvPr id="5" name="Rubrik 2">
            <a:extLst>
              <a:ext uri="{FF2B5EF4-FFF2-40B4-BE49-F238E27FC236}">
                <a16:creationId xmlns:a16="http://schemas.microsoft.com/office/drawing/2014/main" id="{AE0197FA-9674-4C6E-84C2-3C28AC044048}"/>
              </a:ext>
            </a:extLst>
          </p:cNvPr>
          <p:cNvSpPr txBox="1">
            <a:spLocks/>
          </p:cNvSpPr>
          <p:nvPr/>
        </p:nvSpPr>
        <p:spPr>
          <a:xfrm>
            <a:off x="1524000" y="1274763"/>
            <a:ext cx="9144000" cy="2387600"/>
          </a:xfrm>
          <a:prstGeom prst="rect">
            <a:avLst/>
          </a:prstGeom>
        </p:spPr>
        <p:txBody>
          <a:bodyPr vert="horz" lIns="91440" tIns="45720" rIns="91440" bIns="45720" rtlCol="0" anchor="b">
            <a:normAutofit fontScale="90000"/>
          </a:bodyPr>
          <a:lstStyle>
            <a:lvl1pPr algn="ctr" defTabSz="914400" rtl="0" eaLnBrk="1" latinLnBrk="0" hangingPunct="1">
              <a:lnSpc>
                <a:spcPct val="100000"/>
              </a:lnSpc>
              <a:spcBef>
                <a:spcPct val="0"/>
              </a:spcBef>
              <a:buNone/>
              <a:defRPr sz="6000" b="0" i="0" kern="1200">
                <a:solidFill>
                  <a:schemeClr val="bg1"/>
                </a:solidFill>
                <a:latin typeface="+mn-lt"/>
                <a:ea typeface="FoundrySterling-LightOSF" charset="0"/>
                <a:cs typeface="FoundrySterling-LightOSF" charset="0"/>
              </a:defRPr>
            </a:lvl1pPr>
          </a:lstStyle>
          <a:p>
            <a:pPr algn="l"/>
            <a:r>
              <a:rPr lang="sv-SE" dirty="0"/>
              <a:t>Att samla in och</a:t>
            </a:r>
            <a:br>
              <a:rPr lang="sv-SE" dirty="0"/>
            </a:br>
            <a:r>
              <a:rPr lang="sv-SE" dirty="0"/>
              <a:t>tillgängliggöra kyrkostatistik</a:t>
            </a:r>
          </a:p>
        </p:txBody>
      </p:sp>
    </p:spTree>
    <p:extLst>
      <p:ext uri="{BB962C8B-B14F-4D97-AF65-F5344CB8AC3E}">
        <p14:creationId xmlns:p14="http://schemas.microsoft.com/office/powerpoint/2010/main" val="83861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E1A18-C718-49B4-8971-707D20B53F96}"/>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4B8AEEA-2C4F-441F-B667-8253E95E959E}"/>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FFC1C216-1318-4AD3-8C51-CF97F9AB6964}"/>
              </a:ext>
            </a:extLst>
          </p:cNvPr>
          <p:cNvPicPr>
            <a:picLocks noChangeAspect="1"/>
          </p:cNvPicPr>
          <p:nvPr/>
        </p:nvPicPr>
        <p:blipFill>
          <a:blip r:embed="rId2"/>
          <a:stretch>
            <a:fillRect/>
          </a:stretch>
        </p:blipFill>
        <p:spPr>
          <a:xfrm>
            <a:off x="-623849" y="0"/>
            <a:ext cx="13753733" cy="6858000"/>
          </a:xfrm>
          <a:prstGeom prst="rect">
            <a:avLst/>
          </a:prstGeom>
        </p:spPr>
      </p:pic>
      <p:sp>
        <p:nvSpPr>
          <p:cNvPr id="6" name="Rektangel 5">
            <a:extLst>
              <a:ext uri="{FF2B5EF4-FFF2-40B4-BE49-F238E27FC236}">
                <a16:creationId xmlns:a16="http://schemas.microsoft.com/office/drawing/2014/main" id="{4E797FD4-AACB-451D-88EB-177AABEEDA5B}"/>
              </a:ext>
            </a:extLst>
          </p:cNvPr>
          <p:cNvSpPr/>
          <p:nvPr/>
        </p:nvSpPr>
        <p:spPr>
          <a:xfrm>
            <a:off x="4479802" y="374804"/>
            <a:ext cx="6026273" cy="2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B8430C0D-2910-4665-8505-4AF09DB95184}"/>
              </a:ext>
            </a:extLst>
          </p:cNvPr>
          <p:cNvSpPr/>
          <p:nvPr/>
        </p:nvSpPr>
        <p:spPr>
          <a:xfrm>
            <a:off x="-126322" y="3233233"/>
            <a:ext cx="995778" cy="922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88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vdelare urval övre, Utsnitt Församling, Utsnitt Sammfällighet, Utsnitt Kontrakt, Utsnitt Stift, Knapp Rensa urval, Utsnitt Tätortstyp, Utsnitt Indelningsår, card, Utsnitt Årtal, Vertikal Linje, HorisontellLinje, SVK Logotype, pivotTable, image, card, Begravningar tabell, Andel begravningar i Svk:s ordning, Avlidna och begravningar, textbox, textbox, Knapp 4, BakKnapp 4, Knapp 3, actionButton, Knapp 2, actionButton, Grå bg, Knapp 1, actionButton, lineChart, lineChart, image, textbox, textbox, image, lineChart, pivotTable, lineChart, pivotTable, lineChart, lineChart, lineChart, lineChart, lineChart, image,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Den kyrkliga seden</a:t>
            </a:r>
          </a:p>
        </p:txBody>
      </p:sp>
      <p:sp>
        <p:nvSpPr>
          <p:cNvPr id="5" name="Ellips 4">
            <a:extLst>
              <a:ext uri="{FF2B5EF4-FFF2-40B4-BE49-F238E27FC236}">
                <a16:creationId xmlns:a16="http://schemas.microsoft.com/office/drawing/2014/main" id="{94A6E71B-5CB3-434A-9A46-B6B01E29C6D3}"/>
              </a:ext>
            </a:extLst>
          </p:cNvPr>
          <p:cNvSpPr/>
          <p:nvPr/>
        </p:nvSpPr>
        <p:spPr>
          <a:xfrm>
            <a:off x="232298" y="3886593"/>
            <a:ext cx="1756300" cy="922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0CD2E-DA9F-41D7-A376-3ECFE72A6FD1}"/>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2B034A71-0833-4977-9B1A-E3E5B7D13FB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DEF30A3B-275E-4742-AF44-A15E704C7B90}"/>
              </a:ext>
            </a:extLst>
          </p:cNvPr>
          <p:cNvPicPr>
            <a:picLocks noChangeAspect="1"/>
          </p:cNvPicPr>
          <p:nvPr/>
        </p:nvPicPr>
        <p:blipFill>
          <a:blip r:embed="rId2"/>
          <a:stretch>
            <a:fillRect/>
          </a:stretch>
        </p:blipFill>
        <p:spPr>
          <a:xfrm>
            <a:off x="-224706" y="0"/>
            <a:ext cx="13090824" cy="6858000"/>
          </a:xfrm>
          <a:prstGeom prst="rect">
            <a:avLst/>
          </a:prstGeom>
        </p:spPr>
      </p:pic>
      <p:sp>
        <p:nvSpPr>
          <p:cNvPr id="6" name="Ellips 5">
            <a:extLst>
              <a:ext uri="{FF2B5EF4-FFF2-40B4-BE49-F238E27FC236}">
                <a16:creationId xmlns:a16="http://schemas.microsoft.com/office/drawing/2014/main" id="{3DD3D059-98A6-418C-9647-5802498A9D54}"/>
              </a:ext>
            </a:extLst>
          </p:cNvPr>
          <p:cNvSpPr/>
          <p:nvPr/>
        </p:nvSpPr>
        <p:spPr>
          <a:xfrm>
            <a:off x="0" y="3737513"/>
            <a:ext cx="2176507" cy="943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3079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3A391A-BA01-4443-8A6E-17BB2524B59B}"/>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B8CEF322-C39B-4139-B371-98B6B2F7084F}"/>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D80B2F8D-CF80-4BE3-87AD-5BA66B768298}"/>
              </a:ext>
            </a:extLst>
          </p:cNvPr>
          <p:cNvPicPr>
            <a:picLocks noChangeAspect="1"/>
          </p:cNvPicPr>
          <p:nvPr/>
        </p:nvPicPr>
        <p:blipFill>
          <a:blip r:embed="rId2"/>
          <a:stretch>
            <a:fillRect/>
          </a:stretch>
        </p:blipFill>
        <p:spPr>
          <a:xfrm>
            <a:off x="-162659" y="0"/>
            <a:ext cx="12554264" cy="6858000"/>
          </a:xfrm>
          <a:prstGeom prst="rect">
            <a:avLst/>
          </a:prstGeom>
        </p:spPr>
      </p:pic>
      <p:sp>
        <p:nvSpPr>
          <p:cNvPr id="6" name="Ellips 5">
            <a:extLst>
              <a:ext uri="{FF2B5EF4-FFF2-40B4-BE49-F238E27FC236}">
                <a16:creationId xmlns:a16="http://schemas.microsoft.com/office/drawing/2014/main" id="{72083F2B-FC22-4E68-A226-71DC556A2B01}"/>
              </a:ext>
            </a:extLst>
          </p:cNvPr>
          <p:cNvSpPr/>
          <p:nvPr/>
        </p:nvSpPr>
        <p:spPr>
          <a:xfrm>
            <a:off x="0" y="4893814"/>
            <a:ext cx="995778" cy="922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608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C410E-A6E7-494B-A3BB-1CCD581CC0BF}"/>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B21919D0-FB4F-4A16-827B-28AE0FC5FCB7}"/>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C40B63AA-DEAA-452E-BC33-0B81260D294A}"/>
              </a:ext>
            </a:extLst>
          </p:cNvPr>
          <p:cNvPicPr>
            <a:picLocks noChangeAspect="1"/>
          </p:cNvPicPr>
          <p:nvPr/>
        </p:nvPicPr>
        <p:blipFill>
          <a:blip r:embed="rId2"/>
          <a:stretch>
            <a:fillRect/>
          </a:stretch>
        </p:blipFill>
        <p:spPr>
          <a:xfrm>
            <a:off x="-32525" y="0"/>
            <a:ext cx="12257050" cy="6858000"/>
          </a:xfrm>
          <a:prstGeom prst="rect">
            <a:avLst/>
          </a:prstGeom>
        </p:spPr>
      </p:pic>
      <p:sp>
        <p:nvSpPr>
          <p:cNvPr id="6" name="Ellips 5">
            <a:extLst>
              <a:ext uri="{FF2B5EF4-FFF2-40B4-BE49-F238E27FC236}">
                <a16:creationId xmlns:a16="http://schemas.microsoft.com/office/drawing/2014/main" id="{FE6D5F86-D6EB-4AA0-949A-1B5A6E2AAB79}"/>
              </a:ext>
            </a:extLst>
          </p:cNvPr>
          <p:cNvSpPr/>
          <p:nvPr/>
        </p:nvSpPr>
        <p:spPr>
          <a:xfrm>
            <a:off x="0" y="3775228"/>
            <a:ext cx="995778" cy="922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663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D6342-8CAA-4458-8260-BA3B04E4AED6}"/>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1A66A547-23D8-4DEE-81BA-62EA8043BAFD}"/>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5D4A05B-BB05-47B6-A649-91A0F590555E}"/>
              </a:ext>
            </a:extLst>
          </p:cNvPr>
          <p:cNvPicPr>
            <a:picLocks noChangeAspect="1"/>
          </p:cNvPicPr>
          <p:nvPr/>
        </p:nvPicPr>
        <p:blipFill>
          <a:blip r:embed="rId2"/>
          <a:stretch>
            <a:fillRect/>
          </a:stretch>
        </p:blipFill>
        <p:spPr>
          <a:xfrm>
            <a:off x="-123526" y="0"/>
            <a:ext cx="12686104" cy="6858000"/>
          </a:xfrm>
          <a:prstGeom prst="rect">
            <a:avLst/>
          </a:prstGeom>
        </p:spPr>
      </p:pic>
      <p:sp>
        <p:nvSpPr>
          <p:cNvPr id="7" name="Ellips 6">
            <a:extLst>
              <a:ext uri="{FF2B5EF4-FFF2-40B4-BE49-F238E27FC236}">
                <a16:creationId xmlns:a16="http://schemas.microsoft.com/office/drawing/2014/main" id="{D8F72275-02CC-4F5A-BF39-9516EFC2FEC9}"/>
              </a:ext>
            </a:extLst>
          </p:cNvPr>
          <p:cNvSpPr/>
          <p:nvPr/>
        </p:nvSpPr>
        <p:spPr>
          <a:xfrm>
            <a:off x="1607127" y="2784222"/>
            <a:ext cx="2176507" cy="943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884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DB334F2-9E15-4546-A2EF-EDC6535E5D7F}"/>
              </a:ext>
            </a:extLst>
          </p:cNvPr>
          <p:cNvPicPr>
            <a:picLocks noChangeAspect="1"/>
          </p:cNvPicPr>
          <p:nvPr/>
        </p:nvPicPr>
        <p:blipFill>
          <a:blip r:embed="rId2"/>
          <a:stretch>
            <a:fillRect/>
          </a:stretch>
        </p:blipFill>
        <p:spPr>
          <a:xfrm>
            <a:off x="0" y="0"/>
            <a:ext cx="12192000" cy="5805070"/>
          </a:xfrm>
          <a:prstGeom prst="rect">
            <a:avLst/>
          </a:prstGeom>
        </p:spPr>
      </p:pic>
      <p:sp>
        <p:nvSpPr>
          <p:cNvPr id="2" name="Rektangel 1">
            <a:extLst>
              <a:ext uri="{FF2B5EF4-FFF2-40B4-BE49-F238E27FC236}">
                <a16:creationId xmlns:a16="http://schemas.microsoft.com/office/drawing/2014/main" id="{FEEFAC31-8CE9-4150-9398-9B57F7176049}"/>
              </a:ext>
            </a:extLst>
          </p:cNvPr>
          <p:cNvSpPr/>
          <p:nvPr/>
        </p:nvSpPr>
        <p:spPr>
          <a:xfrm>
            <a:off x="2994212" y="2743200"/>
            <a:ext cx="1272988" cy="5289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528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ABB4C6DE-3044-4D2D-98DA-DD37C51C3B67}"/>
              </a:ext>
            </a:extLst>
          </p:cNvPr>
          <p:cNvSpPr/>
          <p:nvPr/>
        </p:nvSpPr>
        <p:spPr>
          <a:xfrm>
            <a:off x="1688970" y="1810495"/>
            <a:ext cx="1198775" cy="1068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DF589DAA-7B09-4385-82D1-36A862A7A665}"/>
              </a:ext>
            </a:extLst>
          </p:cNvPr>
          <p:cNvSpPr/>
          <p:nvPr/>
        </p:nvSpPr>
        <p:spPr>
          <a:xfrm>
            <a:off x="2859002" y="3781063"/>
            <a:ext cx="1198775" cy="1068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270F8FA3-644C-4CBE-B446-D969E51EA7A8}"/>
              </a:ext>
            </a:extLst>
          </p:cNvPr>
          <p:cNvSpPr/>
          <p:nvPr/>
        </p:nvSpPr>
        <p:spPr>
          <a:xfrm>
            <a:off x="10993225" y="2470101"/>
            <a:ext cx="1198775" cy="1068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24BB4C7D-5ED5-4777-B953-DD7E77F756C3}"/>
              </a:ext>
            </a:extLst>
          </p:cNvPr>
          <p:cNvPicPr>
            <a:picLocks noChangeAspect="1"/>
          </p:cNvPicPr>
          <p:nvPr/>
        </p:nvPicPr>
        <p:blipFill>
          <a:blip r:embed="rId2"/>
          <a:stretch>
            <a:fillRect/>
          </a:stretch>
        </p:blipFill>
        <p:spPr>
          <a:xfrm>
            <a:off x="0" y="13955"/>
            <a:ext cx="12192000" cy="5818754"/>
          </a:xfrm>
          <a:prstGeom prst="rect">
            <a:avLst/>
          </a:prstGeom>
        </p:spPr>
      </p:pic>
      <p:sp>
        <p:nvSpPr>
          <p:cNvPr id="13" name="Ellips 12">
            <a:extLst>
              <a:ext uri="{FF2B5EF4-FFF2-40B4-BE49-F238E27FC236}">
                <a16:creationId xmlns:a16="http://schemas.microsoft.com/office/drawing/2014/main" id="{7B732DFA-4570-452D-91DE-E4E50C86AE25}"/>
              </a:ext>
            </a:extLst>
          </p:cNvPr>
          <p:cNvSpPr/>
          <p:nvPr/>
        </p:nvSpPr>
        <p:spPr>
          <a:xfrm>
            <a:off x="2718438" y="4572656"/>
            <a:ext cx="1198775" cy="1068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862A890C-9909-446D-A567-639F97B6CD9C}"/>
              </a:ext>
            </a:extLst>
          </p:cNvPr>
          <p:cNvSpPr/>
          <p:nvPr/>
        </p:nvSpPr>
        <p:spPr>
          <a:xfrm>
            <a:off x="10959875" y="3656668"/>
            <a:ext cx="1198775" cy="1655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906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risontellLinje, lineChart, textbox, Tillhöriga per ålder, tabell, pivotTable, tableEx, card, card, textbox, Tillhöriga, Tillhöriga, pivotTable, textbox, pivotTable, lineChart, grå bg, Knapp 1, actionButton, Knapp 2, actionButton, Knapp 3, BakKnapp 3, actionButton, actionButton, Knapp 4, actionButton, Textruta-Enheter, basicShape, slicer, actionButton, Text V, År V, SVK Logotype, Rubrik, textbox, slicer, Vertikal Linje, Enhet-knapp, Visa-knapp, vit bg, slicer, slicer, slicer, actionButton, slicer, basicShape, slicer,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Demografi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risontellLinje, slicer, textbox, Rubrik, SVK Logotype, År V, Text V, actionButton, slicer, basicShape, Textruta-Enheter, actionButton, Knapp 4, actionButton, actionButton, BakKnapp 3, Knapp 3, actionButton, Knapp 2, actionButton, Knapp 1, grå bg, lineChart, pivotTable, textbox, pivotTable, lineChart, textbox, Tillhöriga per ålder, tabell, pivotTable, Tillhöriga, Tillhöriga, textbox, card, card, tableEx, Vertikal Linje, Enhet-knapp, Visa-knapp, vit bg, slicer, slicer, slicer, actionButton, slicer, basicShape, slicer,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Demografi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D2870F0B-8F40-4628-98FD-09190A8E7C6D}"/>
              </a:ext>
            </a:extLst>
          </p:cNvPr>
          <p:cNvSpPr>
            <a:spLocks noGrp="1"/>
          </p:cNvSpPr>
          <p:nvPr>
            <p:ph idx="1"/>
          </p:nvPr>
        </p:nvSpPr>
        <p:spPr/>
        <p:txBody>
          <a:bodyPr>
            <a:normAutofit/>
          </a:bodyPr>
          <a:lstStyle/>
          <a:p>
            <a:pPr>
              <a:lnSpc>
                <a:spcPct val="100000"/>
              </a:lnSpc>
            </a:pPr>
            <a:r>
              <a:rPr lang="sv-SE" sz="2400" dirty="0"/>
              <a:t>Gudstjänst statistik sedan 1970-talet via pappersblanketter</a:t>
            </a:r>
          </a:p>
          <a:p>
            <a:pPr>
              <a:lnSpc>
                <a:spcPct val="100000"/>
              </a:lnSpc>
            </a:pPr>
            <a:r>
              <a:rPr lang="sv-SE" sz="2400" dirty="0"/>
              <a:t>Medlemsstatistik, dop, begravningar och konfirmation via kyrkobokföringen</a:t>
            </a:r>
          </a:p>
          <a:p>
            <a:pPr>
              <a:lnSpc>
                <a:spcPct val="100000"/>
              </a:lnSpc>
            </a:pPr>
            <a:r>
              <a:rPr lang="sv-SE" sz="2400" dirty="0"/>
              <a:t>Mer diversifierad verksamhetsstatistik digitalt från och med 1995 </a:t>
            </a:r>
          </a:p>
          <a:p>
            <a:pPr>
              <a:lnSpc>
                <a:spcPct val="100000"/>
              </a:lnSpc>
            </a:pPr>
            <a:r>
              <a:rPr lang="sv-SE" sz="2400" dirty="0"/>
              <a:t>Tillskott av nya kategorier över tid</a:t>
            </a:r>
          </a:p>
        </p:txBody>
      </p:sp>
      <p:sp>
        <p:nvSpPr>
          <p:cNvPr id="4" name="Rubrik 3">
            <a:extLst>
              <a:ext uri="{FF2B5EF4-FFF2-40B4-BE49-F238E27FC236}">
                <a16:creationId xmlns:a16="http://schemas.microsoft.com/office/drawing/2014/main" id="{56A02FFA-7E06-43C4-B740-8734196B522D}"/>
              </a:ext>
            </a:extLst>
          </p:cNvPr>
          <p:cNvSpPr>
            <a:spLocks noGrp="1"/>
          </p:cNvSpPr>
          <p:nvPr>
            <p:ph type="title"/>
          </p:nvPr>
        </p:nvSpPr>
        <p:spPr/>
        <p:txBody>
          <a:bodyPr/>
          <a:lstStyle/>
          <a:p>
            <a:r>
              <a:rPr lang="sv-SE" dirty="0"/>
              <a:t>Kyrkostatistik</a:t>
            </a:r>
          </a:p>
        </p:txBody>
      </p:sp>
    </p:spTree>
    <p:extLst>
      <p:ext uri="{BB962C8B-B14F-4D97-AF65-F5344CB8AC3E}">
        <p14:creationId xmlns:p14="http://schemas.microsoft.com/office/powerpoint/2010/main" val="334589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B51FD-76E7-44B6-8987-07809627F4B6}"/>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F8FA177A-5A63-43C3-BD20-58B47205EA7A}"/>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5EABDE3E-E422-4DE7-8132-AFA5FA6617E9}"/>
              </a:ext>
            </a:extLst>
          </p:cNvPr>
          <p:cNvPicPr>
            <a:picLocks noChangeAspect="1"/>
          </p:cNvPicPr>
          <p:nvPr/>
        </p:nvPicPr>
        <p:blipFill>
          <a:blip r:embed="rId2"/>
          <a:stretch>
            <a:fillRect/>
          </a:stretch>
        </p:blipFill>
        <p:spPr>
          <a:xfrm>
            <a:off x="-3887764" y="-877454"/>
            <a:ext cx="16307215" cy="7952509"/>
          </a:xfrm>
          <a:prstGeom prst="rect">
            <a:avLst/>
          </a:prstGeom>
        </p:spPr>
      </p:pic>
    </p:spTree>
    <p:extLst>
      <p:ext uri="{BB962C8B-B14F-4D97-AF65-F5344CB8AC3E}">
        <p14:creationId xmlns:p14="http://schemas.microsoft.com/office/powerpoint/2010/main" val="109715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F34AA-001C-4F8A-A71B-54C00948EE89}"/>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BC0369E8-6C02-470E-AF74-1B50AD27792F}"/>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24224A8C-C8AF-4E07-8B89-3960DCE73FE4}"/>
              </a:ext>
            </a:extLst>
          </p:cNvPr>
          <p:cNvPicPr>
            <a:picLocks noChangeAspect="1"/>
          </p:cNvPicPr>
          <p:nvPr/>
        </p:nvPicPr>
        <p:blipFill>
          <a:blip r:embed="rId2"/>
          <a:stretch>
            <a:fillRect/>
          </a:stretch>
        </p:blipFill>
        <p:spPr>
          <a:xfrm>
            <a:off x="-81731" y="0"/>
            <a:ext cx="14506992" cy="6858000"/>
          </a:xfrm>
          <a:prstGeom prst="rect">
            <a:avLst/>
          </a:prstGeom>
        </p:spPr>
      </p:pic>
    </p:spTree>
    <p:extLst>
      <p:ext uri="{BB962C8B-B14F-4D97-AF65-F5344CB8AC3E}">
        <p14:creationId xmlns:p14="http://schemas.microsoft.com/office/powerpoint/2010/main" val="304340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f_Infoknapp, Forsamling, Kontrakt, Stift, multiRowCard, Kontraktsutsnitt, Pastoratsutsnitt, Kommunutsnitt, Regionsutsnitt, Avdelare urval undre, Avdelare urval övre, Stiftsutsnitt, Forsamlingsutsnitt, Ortstypsutsnitt, Arsutsnitt, actionButton, Knapp Rensa urval, Vertikal Linje, Past, Ortstyp, HorisontellLinje, SVK Logotype, textbox, Antal förfrågningar om råd bistånd och stöd, Antal förfrågningar om råd bistånd och stö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Förfrågningar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161BA3C-DF7D-4D20-9D3F-01B0C6480F6F}"/>
              </a:ext>
            </a:extLst>
          </p:cNvPr>
          <p:cNvPicPr>
            <a:picLocks noChangeAspect="1"/>
          </p:cNvPicPr>
          <p:nvPr/>
        </p:nvPicPr>
        <p:blipFill>
          <a:blip r:embed="rId2"/>
          <a:stretch>
            <a:fillRect/>
          </a:stretch>
        </p:blipFill>
        <p:spPr>
          <a:xfrm>
            <a:off x="0" y="0"/>
            <a:ext cx="12192000" cy="5582274"/>
          </a:xfrm>
          <a:prstGeom prst="rect">
            <a:avLst/>
          </a:prstGeom>
        </p:spPr>
      </p:pic>
    </p:spTree>
    <p:extLst>
      <p:ext uri="{BB962C8B-B14F-4D97-AF65-F5344CB8AC3E}">
        <p14:creationId xmlns:p14="http://schemas.microsoft.com/office/powerpoint/2010/main" val="198451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Utsnitt Kontrakt, Ekonomisk enhet, textbox, SVK Logotype, HorisontellLinje, Vertikal Linje, Utsnitt Församling, Knapp Rensa urval, pieChart, MWh per År, Energianvändning per energislag, År, slicer, Avdelare urval övre, MWh, card, Utsnitt Stift, Utsnitt Församling.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Energianvändning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År, slicer, Avdelare urval övre, Utsnitt Församling, Knapp Rensa urval, Utsnitt Stift, Utsnitt Församling, Utsnitt Kontrakt, Ekonomisk enhet, SVK Logotype, pieChart, clusteredColumnChart, Energi och CO2, slicer, textbox, pieChart, HorisontellLinje, Vertikal Linj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Miljö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10BAB12-9403-4D29-B293-207D67A6AB2C}"/>
              </a:ext>
            </a:extLst>
          </p:cNvPr>
          <p:cNvSpPr>
            <a:spLocks noGrp="1"/>
          </p:cNvSpPr>
          <p:nvPr>
            <p:ph type="title"/>
          </p:nvPr>
        </p:nvSpPr>
        <p:spPr/>
        <p:txBody>
          <a:bodyPr>
            <a:normAutofit fontScale="90000"/>
          </a:bodyPr>
          <a:lstStyle/>
          <a:p>
            <a:r>
              <a:rPr lang="sv-SE" dirty="0"/>
              <a:t>Från insamling via papper till </a:t>
            </a:r>
            <a:r>
              <a:rPr lang="sv-SE" dirty="0" err="1"/>
              <a:t>app</a:t>
            </a:r>
            <a:br>
              <a:rPr lang="sv-SE" dirty="0"/>
            </a:br>
            <a:endParaRPr lang="sv-SE" dirty="0"/>
          </a:p>
        </p:txBody>
      </p:sp>
      <p:pic>
        <p:nvPicPr>
          <p:cNvPr id="4" name="Picture 4">
            <a:extLst>
              <a:ext uri="{FF2B5EF4-FFF2-40B4-BE49-F238E27FC236}">
                <a16:creationId xmlns:a16="http://schemas.microsoft.com/office/drawing/2014/main" id="{08F44658-1F74-4220-9AF0-E35460BE7389}"/>
              </a:ext>
            </a:extLst>
          </p:cNvPr>
          <p:cNvPicPr>
            <a:picLocks noChangeAspect="1"/>
          </p:cNvPicPr>
          <p:nvPr/>
        </p:nvPicPr>
        <p:blipFill>
          <a:blip r:embed="rId2"/>
          <a:stretch>
            <a:fillRect/>
          </a:stretch>
        </p:blipFill>
        <p:spPr>
          <a:xfrm>
            <a:off x="236026" y="2094639"/>
            <a:ext cx="3053037" cy="2518756"/>
          </a:xfrm>
          <a:prstGeom prst="rect">
            <a:avLst/>
          </a:prstGeom>
        </p:spPr>
      </p:pic>
      <p:pic>
        <p:nvPicPr>
          <p:cNvPr id="5" name="Picture 6">
            <a:extLst>
              <a:ext uri="{FF2B5EF4-FFF2-40B4-BE49-F238E27FC236}">
                <a16:creationId xmlns:a16="http://schemas.microsoft.com/office/drawing/2014/main" id="{273C4B97-45C7-4387-97E5-B7B41AAE15DF}"/>
              </a:ext>
            </a:extLst>
          </p:cNvPr>
          <p:cNvPicPr>
            <a:picLocks noChangeAspect="1"/>
          </p:cNvPicPr>
          <p:nvPr/>
        </p:nvPicPr>
        <p:blipFill>
          <a:blip r:embed="rId3"/>
          <a:stretch>
            <a:fillRect/>
          </a:stretch>
        </p:blipFill>
        <p:spPr>
          <a:xfrm>
            <a:off x="1160890" y="4071370"/>
            <a:ext cx="2715640" cy="2518756"/>
          </a:xfrm>
          <a:prstGeom prst="rect">
            <a:avLst/>
          </a:prstGeom>
        </p:spPr>
      </p:pic>
      <p:pic>
        <p:nvPicPr>
          <p:cNvPr id="6" name="Content Placeholder 4">
            <a:extLst>
              <a:ext uri="{FF2B5EF4-FFF2-40B4-BE49-F238E27FC236}">
                <a16:creationId xmlns:a16="http://schemas.microsoft.com/office/drawing/2014/main" id="{02DAA817-BA5E-4C61-BA62-21061D996C79}"/>
              </a:ext>
            </a:extLst>
          </p:cNvPr>
          <p:cNvPicPr>
            <a:picLocks noGrp="1" noChangeAspect="1"/>
          </p:cNvPicPr>
          <p:nvPr>
            <p:ph idx="1"/>
          </p:nvPr>
        </p:nvPicPr>
        <p:blipFill>
          <a:blip r:embed="rId4"/>
          <a:stretch>
            <a:fillRect/>
          </a:stretch>
        </p:blipFill>
        <p:spPr>
          <a:xfrm>
            <a:off x="4048166" y="2515244"/>
            <a:ext cx="4719144" cy="3706812"/>
          </a:xfrm>
          <a:prstGeom prst="rect">
            <a:avLst/>
          </a:prstGeom>
        </p:spPr>
      </p:pic>
      <p:pic>
        <p:nvPicPr>
          <p:cNvPr id="8" name="Bildobjekt 7">
            <a:extLst>
              <a:ext uri="{FF2B5EF4-FFF2-40B4-BE49-F238E27FC236}">
                <a16:creationId xmlns:a16="http://schemas.microsoft.com/office/drawing/2014/main" id="{10321870-9D1C-4500-8A20-35DBD77D9046}"/>
              </a:ext>
            </a:extLst>
          </p:cNvPr>
          <p:cNvPicPr>
            <a:picLocks noChangeAspect="1"/>
          </p:cNvPicPr>
          <p:nvPr/>
        </p:nvPicPr>
        <p:blipFill>
          <a:blip r:embed="rId5"/>
          <a:stretch>
            <a:fillRect/>
          </a:stretch>
        </p:blipFill>
        <p:spPr>
          <a:xfrm>
            <a:off x="7470772" y="1896575"/>
            <a:ext cx="3359265" cy="4773166"/>
          </a:xfrm>
          <a:prstGeom prst="rect">
            <a:avLst/>
          </a:prstGeom>
        </p:spPr>
      </p:pic>
      <p:pic>
        <p:nvPicPr>
          <p:cNvPr id="7" name="Platshållare för innehåll 3">
            <a:extLst>
              <a:ext uri="{FF2B5EF4-FFF2-40B4-BE49-F238E27FC236}">
                <a16:creationId xmlns:a16="http://schemas.microsoft.com/office/drawing/2014/main" id="{DF5456C3-0BDF-47C8-9435-AC72016F167A}"/>
              </a:ext>
            </a:extLst>
          </p:cNvPr>
          <p:cNvPicPr>
            <a:picLocks noChangeAspect="1"/>
          </p:cNvPicPr>
          <p:nvPr/>
        </p:nvPicPr>
        <p:blipFill>
          <a:blip r:embed="rId6"/>
          <a:stretch>
            <a:fillRect/>
          </a:stretch>
        </p:blipFill>
        <p:spPr>
          <a:xfrm>
            <a:off x="8835704" y="1896574"/>
            <a:ext cx="3802064" cy="4693551"/>
          </a:xfrm>
          <a:prstGeom prst="rect">
            <a:avLst/>
          </a:prstGeom>
        </p:spPr>
      </p:pic>
    </p:spTree>
    <p:extLst>
      <p:ext uri="{BB962C8B-B14F-4D97-AF65-F5344CB8AC3E}">
        <p14:creationId xmlns:p14="http://schemas.microsoft.com/office/powerpoint/2010/main" val="9729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E8632EE-D7A6-444C-848D-0740AC4DE739}"/>
              </a:ext>
            </a:extLst>
          </p:cNvPr>
          <p:cNvSpPr>
            <a:spLocks noGrp="1"/>
          </p:cNvSpPr>
          <p:nvPr>
            <p:ph idx="1"/>
          </p:nvPr>
        </p:nvSpPr>
        <p:spPr/>
        <p:txBody>
          <a:bodyPr>
            <a:normAutofit/>
          </a:bodyPr>
          <a:lstStyle/>
          <a:p>
            <a:r>
              <a:rPr lang="sv-SE" dirty="0"/>
              <a:t>Ger tillgång till kvalitetssäkrad verksamhetsstatistik tidigare</a:t>
            </a:r>
          </a:p>
          <a:p>
            <a:r>
              <a:rPr lang="sv-SE" dirty="0"/>
              <a:t>På sikt tidsbesparing och bättre kvalitet</a:t>
            </a:r>
          </a:p>
          <a:p>
            <a:r>
              <a:rPr lang="sv-SE" dirty="0"/>
              <a:t>Möjliggör att följa verksamheten enkelt under innevarande år </a:t>
            </a:r>
          </a:p>
          <a:p>
            <a:r>
              <a:rPr lang="sv-SE" dirty="0"/>
              <a:t>Positivt omdöme från pilotförsamlingar 2019</a:t>
            </a:r>
          </a:p>
          <a:p>
            <a:r>
              <a:rPr lang="sv-SE" dirty="0"/>
              <a:t>202 församlingar implementerat ”i förväg”</a:t>
            </a:r>
          </a:p>
          <a:p>
            <a:r>
              <a:rPr lang="sv-SE" dirty="0"/>
              <a:t>Du hittar mer information här:</a:t>
            </a:r>
            <a:br>
              <a:rPr lang="sv-SE" dirty="0"/>
            </a:br>
            <a:r>
              <a:rPr lang="sv-SE" sz="1800" dirty="0"/>
              <a:t>https://internwww.svenskakyrkan.se/statistikstart/overgang-till-lopande-rapportering-av-statistik</a:t>
            </a:r>
          </a:p>
        </p:txBody>
      </p:sp>
      <p:sp>
        <p:nvSpPr>
          <p:cNvPr id="2" name="Rubrik 1">
            <a:extLst>
              <a:ext uri="{FF2B5EF4-FFF2-40B4-BE49-F238E27FC236}">
                <a16:creationId xmlns:a16="http://schemas.microsoft.com/office/drawing/2014/main" id="{CA92AF24-9885-4A93-84D6-EB5EF1CBC361}"/>
              </a:ext>
            </a:extLst>
          </p:cNvPr>
          <p:cNvSpPr>
            <a:spLocks noGrp="1"/>
          </p:cNvSpPr>
          <p:nvPr>
            <p:ph type="title"/>
          </p:nvPr>
        </p:nvSpPr>
        <p:spPr>
          <a:xfrm>
            <a:off x="1160890" y="462946"/>
            <a:ext cx="10192909" cy="1588126"/>
          </a:xfrm>
        </p:spPr>
        <p:txBody>
          <a:bodyPr wrap="square" anchor="ctr">
            <a:normAutofit/>
          </a:bodyPr>
          <a:lstStyle/>
          <a:p>
            <a:pPr>
              <a:lnSpc>
                <a:spcPct val="90000"/>
              </a:lnSpc>
            </a:pPr>
            <a:r>
              <a:rPr lang="sv-SE" sz="3900" dirty="0"/>
              <a:t>Löpande insamling av verksamhetsstatistik </a:t>
            </a:r>
            <a:br>
              <a:rPr lang="sv-SE" sz="3900" dirty="0"/>
            </a:br>
            <a:r>
              <a:rPr lang="sv-SE" sz="3900" dirty="0"/>
              <a:t>från och med januari 2022</a:t>
            </a:r>
          </a:p>
        </p:txBody>
      </p:sp>
    </p:spTree>
    <p:extLst>
      <p:ext uri="{BB962C8B-B14F-4D97-AF65-F5344CB8AC3E}">
        <p14:creationId xmlns:p14="http://schemas.microsoft.com/office/powerpoint/2010/main" val="241141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C0E3EAEA-3381-45A8-9D48-699B63E2120E}"/>
              </a:ext>
            </a:extLst>
          </p:cNvPr>
          <p:cNvSpPr/>
          <p:nvPr/>
        </p:nvSpPr>
        <p:spPr bwMode="auto">
          <a:xfrm>
            <a:off x="1559170" y="1412776"/>
            <a:ext cx="2260355"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400" dirty="0"/>
              <a:t>Aveny Bokning </a:t>
            </a:r>
          </a:p>
        </p:txBody>
      </p:sp>
      <p:sp>
        <p:nvSpPr>
          <p:cNvPr id="5" name="Rektangel: rundade hörn 4">
            <a:extLst>
              <a:ext uri="{FF2B5EF4-FFF2-40B4-BE49-F238E27FC236}">
                <a16:creationId xmlns:a16="http://schemas.microsoft.com/office/drawing/2014/main" id="{9C5ABF03-389F-456E-8E4E-07265FDBD5EC}"/>
              </a:ext>
            </a:extLst>
          </p:cNvPr>
          <p:cNvSpPr/>
          <p:nvPr/>
        </p:nvSpPr>
        <p:spPr bwMode="auto">
          <a:xfrm>
            <a:off x="1559170" y="2572297"/>
            <a:ext cx="2260356"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400" dirty="0" err="1"/>
              <a:t>LabOra</a:t>
            </a:r>
            <a:br>
              <a:rPr lang="sv-SE" sz="2400" dirty="0"/>
            </a:br>
            <a:r>
              <a:rPr lang="sv-SE" sz="2400" dirty="0"/>
              <a:t>Medarbetaren</a:t>
            </a:r>
          </a:p>
        </p:txBody>
      </p:sp>
      <p:sp>
        <p:nvSpPr>
          <p:cNvPr id="6" name="Rektangel: rundade hörn 5">
            <a:extLst>
              <a:ext uri="{FF2B5EF4-FFF2-40B4-BE49-F238E27FC236}">
                <a16:creationId xmlns:a16="http://schemas.microsoft.com/office/drawing/2014/main" id="{75771478-E546-44AE-A1FE-B09859BC02E4}"/>
              </a:ext>
            </a:extLst>
          </p:cNvPr>
          <p:cNvSpPr/>
          <p:nvPr/>
        </p:nvSpPr>
        <p:spPr bwMode="auto">
          <a:xfrm>
            <a:off x="1559170" y="3726141"/>
            <a:ext cx="2250830"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400" dirty="0"/>
              <a:t>FAS Bokning</a:t>
            </a:r>
          </a:p>
        </p:txBody>
      </p:sp>
      <p:sp>
        <p:nvSpPr>
          <p:cNvPr id="7" name="Rektangel: rundade hörn 6">
            <a:extLst>
              <a:ext uri="{FF2B5EF4-FFF2-40B4-BE49-F238E27FC236}">
                <a16:creationId xmlns:a16="http://schemas.microsoft.com/office/drawing/2014/main" id="{40A611A3-D948-4C9D-B345-E3862FFB9DAA}"/>
              </a:ext>
            </a:extLst>
          </p:cNvPr>
          <p:cNvSpPr/>
          <p:nvPr/>
        </p:nvSpPr>
        <p:spPr bwMode="auto">
          <a:xfrm>
            <a:off x="1559169" y="4908451"/>
            <a:ext cx="2260356"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400" dirty="0"/>
              <a:t>Katrina</a:t>
            </a:r>
          </a:p>
        </p:txBody>
      </p:sp>
      <p:sp>
        <p:nvSpPr>
          <p:cNvPr id="8" name="Cylinder 7">
            <a:extLst>
              <a:ext uri="{FF2B5EF4-FFF2-40B4-BE49-F238E27FC236}">
                <a16:creationId xmlns:a16="http://schemas.microsoft.com/office/drawing/2014/main" id="{D58FDAA9-B611-4B7E-8F66-258738C5DCEA}"/>
              </a:ext>
            </a:extLst>
          </p:cNvPr>
          <p:cNvSpPr/>
          <p:nvPr/>
        </p:nvSpPr>
        <p:spPr bwMode="auto">
          <a:xfrm>
            <a:off x="5677811" y="1820333"/>
            <a:ext cx="1352550" cy="1528490"/>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sz="2400" dirty="0"/>
              <a:t>Årets statistik</a:t>
            </a:r>
          </a:p>
        </p:txBody>
      </p:sp>
      <p:sp>
        <p:nvSpPr>
          <p:cNvPr id="9" name="Cylinder 8">
            <a:extLst>
              <a:ext uri="{FF2B5EF4-FFF2-40B4-BE49-F238E27FC236}">
                <a16:creationId xmlns:a16="http://schemas.microsoft.com/office/drawing/2014/main" id="{499CB5E3-343A-4B93-8C33-9C4ECA1E9F11}"/>
              </a:ext>
            </a:extLst>
          </p:cNvPr>
          <p:cNvSpPr/>
          <p:nvPr/>
        </p:nvSpPr>
        <p:spPr bwMode="auto">
          <a:xfrm>
            <a:off x="7724705" y="1416092"/>
            <a:ext cx="1781174" cy="1987637"/>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sz="2400" dirty="0"/>
              <a:t>Stora statistik-databasen</a:t>
            </a:r>
          </a:p>
        </p:txBody>
      </p:sp>
      <p:cxnSp>
        <p:nvCxnSpPr>
          <p:cNvPr id="12" name="Rak pilkoppling 11">
            <a:extLst>
              <a:ext uri="{FF2B5EF4-FFF2-40B4-BE49-F238E27FC236}">
                <a16:creationId xmlns:a16="http://schemas.microsoft.com/office/drawing/2014/main" id="{3623DE63-BD72-4D1E-9847-E4961B2B2235}"/>
              </a:ext>
            </a:extLst>
          </p:cNvPr>
          <p:cNvCxnSpPr>
            <a:stCxn id="4" idx="3"/>
            <a:endCxn id="8" idx="2"/>
          </p:cNvCxnSpPr>
          <p:nvPr/>
        </p:nvCxnSpPr>
        <p:spPr bwMode="auto">
          <a:xfrm>
            <a:off x="3819525" y="1869976"/>
            <a:ext cx="1858286" cy="7146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Rak pilkoppling 12">
            <a:extLst>
              <a:ext uri="{FF2B5EF4-FFF2-40B4-BE49-F238E27FC236}">
                <a16:creationId xmlns:a16="http://schemas.microsoft.com/office/drawing/2014/main" id="{D139A729-43A2-4B2B-BEC1-5FB216E15153}"/>
              </a:ext>
            </a:extLst>
          </p:cNvPr>
          <p:cNvCxnSpPr>
            <a:stCxn id="5" idx="3"/>
          </p:cNvCxnSpPr>
          <p:nvPr/>
        </p:nvCxnSpPr>
        <p:spPr bwMode="auto">
          <a:xfrm flipV="1">
            <a:off x="3819526" y="2725499"/>
            <a:ext cx="1774941" cy="30399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Rak pilkoppling 13">
            <a:extLst>
              <a:ext uri="{FF2B5EF4-FFF2-40B4-BE49-F238E27FC236}">
                <a16:creationId xmlns:a16="http://schemas.microsoft.com/office/drawing/2014/main" id="{02283125-6794-4447-96F2-BD28DC207706}"/>
              </a:ext>
            </a:extLst>
          </p:cNvPr>
          <p:cNvCxnSpPr/>
          <p:nvPr/>
        </p:nvCxnSpPr>
        <p:spPr bwMode="auto">
          <a:xfrm flipV="1">
            <a:off x="3851673" y="2909752"/>
            <a:ext cx="1742795" cy="130757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Rak pilkoppling 14">
            <a:extLst>
              <a:ext uri="{FF2B5EF4-FFF2-40B4-BE49-F238E27FC236}">
                <a16:creationId xmlns:a16="http://schemas.microsoft.com/office/drawing/2014/main" id="{8A17BB0E-6946-4535-A817-887D15253B07}"/>
              </a:ext>
            </a:extLst>
          </p:cNvPr>
          <p:cNvCxnSpPr/>
          <p:nvPr/>
        </p:nvCxnSpPr>
        <p:spPr bwMode="auto">
          <a:xfrm flipV="1">
            <a:off x="3861198" y="3170415"/>
            <a:ext cx="1691037" cy="20588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ak pilkoppling 36">
            <a:extLst>
              <a:ext uri="{FF2B5EF4-FFF2-40B4-BE49-F238E27FC236}">
                <a16:creationId xmlns:a16="http://schemas.microsoft.com/office/drawing/2014/main" id="{4CFF49C0-EF4F-4FA3-939A-546C490DAABE}"/>
              </a:ext>
            </a:extLst>
          </p:cNvPr>
          <p:cNvCxnSpPr>
            <a:stCxn id="8" idx="3"/>
          </p:cNvCxnSpPr>
          <p:nvPr/>
        </p:nvCxnSpPr>
        <p:spPr bwMode="auto">
          <a:xfrm>
            <a:off x="6354087" y="3348823"/>
            <a:ext cx="574861" cy="25397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ak pilkoppling 37">
            <a:extLst>
              <a:ext uri="{FF2B5EF4-FFF2-40B4-BE49-F238E27FC236}">
                <a16:creationId xmlns:a16="http://schemas.microsoft.com/office/drawing/2014/main" id="{A27C329B-74A2-44CA-ABFC-FE91608F5490}"/>
              </a:ext>
            </a:extLst>
          </p:cNvPr>
          <p:cNvCxnSpPr>
            <a:cxnSpLocks/>
            <a:stCxn id="9" idx="3"/>
          </p:cNvCxnSpPr>
          <p:nvPr/>
        </p:nvCxnSpPr>
        <p:spPr bwMode="auto">
          <a:xfrm flipH="1">
            <a:off x="8172450" y="3403729"/>
            <a:ext cx="442842" cy="2633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ak pilkoppling 46">
            <a:extLst>
              <a:ext uri="{FF2B5EF4-FFF2-40B4-BE49-F238E27FC236}">
                <a16:creationId xmlns:a16="http://schemas.microsoft.com/office/drawing/2014/main" id="{A533A886-0509-424C-91DB-1538F5CF4825}"/>
              </a:ext>
            </a:extLst>
          </p:cNvPr>
          <p:cNvCxnSpPr/>
          <p:nvPr/>
        </p:nvCxnSpPr>
        <p:spPr bwMode="auto">
          <a:xfrm>
            <a:off x="5019675" y="1244578"/>
            <a:ext cx="574792" cy="11553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Bildobjekt 44" descr="En bild som visar text, elektronik&#10;&#10;Automatiskt genererad beskrivning">
            <a:extLst>
              <a:ext uri="{FF2B5EF4-FFF2-40B4-BE49-F238E27FC236}">
                <a16:creationId xmlns:a16="http://schemas.microsoft.com/office/drawing/2014/main" id="{9E0832A5-7552-483F-9DBB-2860644F7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73288">
            <a:off x="4037283" y="790149"/>
            <a:ext cx="1394613" cy="665184"/>
          </a:xfrm>
          <a:prstGeom prst="rect">
            <a:avLst/>
          </a:prstGeom>
        </p:spPr>
      </p:pic>
      <p:cxnSp>
        <p:nvCxnSpPr>
          <p:cNvPr id="61" name="Rak pilkoppling 60">
            <a:extLst>
              <a:ext uri="{FF2B5EF4-FFF2-40B4-BE49-F238E27FC236}">
                <a16:creationId xmlns:a16="http://schemas.microsoft.com/office/drawing/2014/main" id="{CE179CFF-A5CE-4693-B3A9-B280CA49B7D3}"/>
              </a:ext>
            </a:extLst>
          </p:cNvPr>
          <p:cNvCxnSpPr/>
          <p:nvPr/>
        </p:nvCxnSpPr>
        <p:spPr bwMode="auto">
          <a:xfrm>
            <a:off x="7030361" y="2593806"/>
            <a:ext cx="69434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6" name="Bildobjekt 65" descr="En bild som visar text, inomhus, bärbar dator, dator&#10;&#10;Automatiskt genererad beskrivning">
            <a:extLst>
              <a:ext uri="{FF2B5EF4-FFF2-40B4-BE49-F238E27FC236}">
                <a16:creationId xmlns:a16="http://schemas.microsoft.com/office/drawing/2014/main" id="{037D2E8D-18BF-43DC-AB4F-CE4FF19D6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137" y="3678804"/>
            <a:ext cx="3570989" cy="2658590"/>
          </a:xfrm>
          <a:prstGeom prst="rect">
            <a:avLst/>
          </a:prstGeom>
        </p:spPr>
      </p:pic>
      <p:pic>
        <p:nvPicPr>
          <p:cNvPr id="82" name="Bild 81" descr="Smartphone">
            <a:extLst>
              <a:ext uri="{FF2B5EF4-FFF2-40B4-BE49-F238E27FC236}">
                <a16:creationId xmlns:a16="http://schemas.microsoft.com/office/drawing/2014/main" id="{E60FF055-D5F9-4B8A-823B-AC79FC0ED1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18186">
            <a:off x="3968428" y="268943"/>
            <a:ext cx="1560482" cy="1700850"/>
          </a:xfrm>
          <a:prstGeom prst="rect">
            <a:avLst/>
          </a:prstGeom>
        </p:spPr>
      </p:pic>
      <p:sp>
        <p:nvSpPr>
          <p:cNvPr id="2" name="Rektangel 1">
            <a:extLst>
              <a:ext uri="{FF2B5EF4-FFF2-40B4-BE49-F238E27FC236}">
                <a16:creationId xmlns:a16="http://schemas.microsoft.com/office/drawing/2014/main" id="{5D26DF85-748C-433D-9232-4E483581287F}"/>
              </a:ext>
            </a:extLst>
          </p:cNvPr>
          <p:cNvSpPr/>
          <p:nvPr/>
        </p:nvSpPr>
        <p:spPr>
          <a:xfrm>
            <a:off x="3229898" y="511291"/>
            <a:ext cx="992579" cy="369332"/>
          </a:xfrm>
          <a:prstGeom prst="rect">
            <a:avLst/>
          </a:prstGeom>
        </p:spPr>
        <p:txBody>
          <a:bodyPr wrap="none">
            <a:spAutoFit/>
          </a:bodyPr>
          <a:lstStyle/>
          <a:p>
            <a:pPr eaLnBrk="0" fontAlgn="base" hangingPunct="0">
              <a:spcBef>
                <a:spcPct val="0"/>
              </a:spcBef>
              <a:spcAft>
                <a:spcPct val="0"/>
              </a:spcAft>
            </a:pPr>
            <a:r>
              <a:rPr lang="sv-SE" dirty="0"/>
              <a:t>SAMLA</a:t>
            </a:r>
          </a:p>
        </p:txBody>
      </p:sp>
    </p:spTree>
    <p:extLst>
      <p:ext uri="{BB962C8B-B14F-4D97-AF65-F5344CB8AC3E}">
        <p14:creationId xmlns:p14="http://schemas.microsoft.com/office/powerpoint/2010/main" val="148805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höger 2">
            <a:extLst>
              <a:ext uri="{FF2B5EF4-FFF2-40B4-BE49-F238E27FC236}">
                <a16:creationId xmlns:a16="http://schemas.microsoft.com/office/drawing/2014/main" id="{9C6B96EC-3C7D-4FDD-8C53-2BAD02186858}"/>
              </a:ext>
            </a:extLst>
          </p:cNvPr>
          <p:cNvSpPr/>
          <p:nvPr/>
        </p:nvSpPr>
        <p:spPr bwMode="auto">
          <a:xfrm>
            <a:off x="1924051" y="4529138"/>
            <a:ext cx="8410575" cy="1076325"/>
          </a:xfrm>
          <a:prstGeom prst="right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pitchFamily="18" charset="0"/>
            </a:endParaRPr>
          </a:p>
        </p:txBody>
      </p:sp>
      <p:pic>
        <p:nvPicPr>
          <p:cNvPr id="11" name="Bild 10" descr="Barn">
            <a:extLst>
              <a:ext uri="{FF2B5EF4-FFF2-40B4-BE49-F238E27FC236}">
                <a16:creationId xmlns:a16="http://schemas.microsoft.com/office/drawing/2014/main" id="{7DDC88A5-7D7A-4917-B1D7-8DF167242AC3}"/>
              </a:ext>
            </a:extLst>
          </p:cNvPr>
          <p:cNvPicPr>
            <a:picLocks noChangeAspect="1"/>
          </p:cNvPicPr>
          <p:nvPr/>
        </p:nvPicPr>
        <p:blipFill>
          <a:blip r:embed="rId2">
            <a:lum bright="10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3334" y="3878483"/>
            <a:ext cx="1012050" cy="1012050"/>
          </a:xfrm>
          <a:prstGeom prst="rect">
            <a:avLst/>
          </a:prstGeom>
        </p:spPr>
      </p:pic>
      <p:grpSp>
        <p:nvGrpSpPr>
          <p:cNvPr id="18" name="Bild 16" descr="Dansa">
            <a:extLst>
              <a:ext uri="{FF2B5EF4-FFF2-40B4-BE49-F238E27FC236}">
                <a16:creationId xmlns:a16="http://schemas.microsoft.com/office/drawing/2014/main" id="{F33BC807-FA24-4B0E-ABBA-AE0F5611113C}"/>
              </a:ext>
            </a:extLst>
          </p:cNvPr>
          <p:cNvGrpSpPr/>
          <p:nvPr/>
        </p:nvGrpSpPr>
        <p:grpSpPr>
          <a:xfrm>
            <a:off x="2153335" y="3305175"/>
            <a:ext cx="670483" cy="779834"/>
            <a:chOff x="2035950" y="2807475"/>
            <a:chExt cx="1012050" cy="1012050"/>
          </a:xfrm>
          <a:solidFill>
            <a:schemeClr val="tx1"/>
          </a:solidFill>
        </p:grpSpPr>
        <p:sp>
          <p:nvSpPr>
            <p:cNvPr id="19" name="Frihandsfigur: Form 18">
              <a:extLst>
                <a:ext uri="{FF2B5EF4-FFF2-40B4-BE49-F238E27FC236}">
                  <a16:creationId xmlns:a16="http://schemas.microsoft.com/office/drawing/2014/main" id="{30ECF253-553B-4DB1-9B04-B048DA3F4F70}"/>
                </a:ext>
              </a:extLst>
            </p:cNvPr>
            <p:cNvSpPr/>
            <p:nvPr/>
          </p:nvSpPr>
          <p:spPr>
            <a:xfrm>
              <a:off x="2316372" y="3033077"/>
              <a:ext cx="126506" cy="126506"/>
            </a:xfrm>
            <a:custGeom>
              <a:avLst/>
              <a:gdLst>
                <a:gd name="connsiteX0" fmla="*/ 126506 w 126506"/>
                <a:gd name="connsiteY0" fmla="*/ 63253 h 126506"/>
                <a:gd name="connsiteX1" fmla="*/ 63253 w 126506"/>
                <a:gd name="connsiteY1" fmla="*/ 126506 h 126506"/>
                <a:gd name="connsiteX2" fmla="*/ 0 w 126506"/>
                <a:gd name="connsiteY2" fmla="*/ 63253 h 126506"/>
                <a:gd name="connsiteX3" fmla="*/ 63253 w 126506"/>
                <a:gd name="connsiteY3" fmla="*/ 0 h 126506"/>
                <a:gd name="connsiteX4" fmla="*/ 126506 w 126506"/>
                <a:gd name="connsiteY4" fmla="*/ 63253 h 12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6" h="126506">
                  <a:moveTo>
                    <a:pt x="126506" y="63253"/>
                  </a:moveTo>
                  <a:cubicBezTo>
                    <a:pt x="126506" y="98187"/>
                    <a:pt x="98187" y="126506"/>
                    <a:pt x="63253" y="126506"/>
                  </a:cubicBezTo>
                  <a:cubicBezTo>
                    <a:pt x="28319" y="126506"/>
                    <a:pt x="0" y="98187"/>
                    <a:pt x="0" y="63253"/>
                  </a:cubicBezTo>
                  <a:cubicBezTo>
                    <a:pt x="0" y="28319"/>
                    <a:pt x="28319" y="0"/>
                    <a:pt x="63253" y="0"/>
                  </a:cubicBezTo>
                  <a:cubicBezTo>
                    <a:pt x="98187" y="0"/>
                    <a:pt x="126506" y="28319"/>
                    <a:pt x="126506" y="63253"/>
                  </a:cubicBezTo>
                  <a:close/>
                </a:path>
              </a:pathLst>
            </a:custGeom>
            <a:grpFill/>
            <a:ln w="10517"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B517E3C-0368-4011-ADE5-12762A3DFFA0}"/>
                </a:ext>
              </a:extLst>
            </p:cNvPr>
            <p:cNvSpPr/>
            <p:nvPr/>
          </p:nvSpPr>
          <p:spPr>
            <a:xfrm>
              <a:off x="2643180" y="2927655"/>
              <a:ext cx="126506" cy="126506"/>
            </a:xfrm>
            <a:custGeom>
              <a:avLst/>
              <a:gdLst>
                <a:gd name="connsiteX0" fmla="*/ 126506 w 126506"/>
                <a:gd name="connsiteY0" fmla="*/ 63253 h 126506"/>
                <a:gd name="connsiteX1" fmla="*/ 63253 w 126506"/>
                <a:gd name="connsiteY1" fmla="*/ 126506 h 126506"/>
                <a:gd name="connsiteX2" fmla="*/ 0 w 126506"/>
                <a:gd name="connsiteY2" fmla="*/ 63253 h 126506"/>
                <a:gd name="connsiteX3" fmla="*/ 63253 w 126506"/>
                <a:gd name="connsiteY3" fmla="*/ 0 h 126506"/>
                <a:gd name="connsiteX4" fmla="*/ 126506 w 126506"/>
                <a:gd name="connsiteY4" fmla="*/ 63253 h 12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6" h="126506">
                  <a:moveTo>
                    <a:pt x="126506" y="63253"/>
                  </a:moveTo>
                  <a:cubicBezTo>
                    <a:pt x="126506" y="98187"/>
                    <a:pt x="98187" y="126506"/>
                    <a:pt x="63253" y="126506"/>
                  </a:cubicBezTo>
                  <a:cubicBezTo>
                    <a:pt x="28319" y="126506"/>
                    <a:pt x="0" y="98187"/>
                    <a:pt x="0" y="63253"/>
                  </a:cubicBezTo>
                  <a:cubicBezTo>
                    <a:pt x="0" y="28319"/>
                    <a:pt x="28319" y="0"/>
                    <a:pt x="63253" y="0"/>
                  </a:cubicBezTo>
                  <a:cubicBezTo>
                    <a:pt x="98187" y="0"/>
                    <a:pt x="126506" y="28319"/>
                    <a:pt x="126506" y="63253"/>
                  </a:cubicBezTo>
                  <a:close/>
                </a:path>
              </a:pathLst>
            </a:custGeom>
            <a:grpFill/>
            <a:ln w="10517"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6DBE99A-6485-4488-9C17-E7F37817A0D9}"/>
                </a:ext>
              </a:extLst>
            </p:cNvPr>
            <p:cNvSpPr/>
            <p:nvPr/>
          </p:nvSpPr>
          <p:spPr>
            <a:xfrm>
              <a:off x="2504023" y="3044674"/>
              <a:ext cx="507079" cy="530272"/>
            </a:xfrm>
            <a:custGeom>
              <a:avLst/>
              <a:gdLst>
                <a:gd name="connsiteX0" fmla="*/ 497591 w 507079"/>
                <a:gd name="connsiteY0" fmla="*/ 9488 h 530272"/>
                <a:gd name="connsiteX1" fmla="*/ 453314 w 507079"/>
                <a:gd name="connsiteY1" fmla="*/ 9488 h 530272"/>
                <a:gd name="connsiteX2" fmla="*/ 409037 w 507079"/>
                <a:gd name="connsiteY2" fmla="*/ 53765 h 530272"/>
                <a:gd name="connsiteX3" fmla="*/ 345784 w 507079"/>
                <a:gd name="connsiteY3" fmla="*/ 7380 h 530272"/>
                <a:gd name="connsiteX4" fmla="*/ 318374 w 507079"/>
                <a:gd name="connsiteY4" fmla="*/ 3163 h 530272"/>
                <a:gd name="connsiteX5" fmla="*/ 170783 w 507079"/>
                <a:gd name="connsiteY5" fmla="*/ 45331 h 530272"/>
                <a:gd name="connsiteX6" fmla="*/ 158133 w 507079"/>
                <a:gd name="connsiteY6" fmla="*/ 53765 h 530272"/>
                <a:gd name="connsiteX7" fmla="*/ 103313 w 507079"/>
                <a:gd name="connsiteY7" fmla="*/ 108585 h 530272"/>
                <a:gd name="connsiteX8" fmla="*/ 31627 w 507079"/>
                <a:gd name="connsiteY8" fmla="*/ 108585 h 530272"/>
                <a:gd name="connsiteX9" fmla="*/ 0 w 507079"/>
                <a:gd name="connsiteY9" fmla="*/ 140211 h 530272"/>
                <a:gd name="connsiteX10" fmla="*/ 31627 w 507079"/>
                <a:gd name="connsiteY10" fmla="*/ 171838 h 530272"/>
                <a:gd name="connsiteX11" fmla="*/ 115964 w 507079"/>
                <a:gd name="connsiteY11" fmla="*/ 171838 h 530272"/>
                <a:gd name="connsiteX12" fmla="*/ 139157 w 507079"/>
                <a:gd name="connsiteY12" fmla="*/ 163404 h 530272"/>
                <a:gd name="connsiteX13" fmla="*/ 196085 w 507079"/>
                <a:gd name="connsiteY13" fmla="*/ 106476 h 530272"/>
                <a:gd name="connsiteX14" fmla="*/ 240362 w 507079"/>
                <a:gd name="connsiteY14" fmla="*/ 237199 h 530272"/>
                <a:gd name="connsiteX15" fmla="*/ 141265 w 507079"/>
                <a:gd name="connsiteY15" fmla="*/ 302561 h 530272"/>
                <a:gd name="connsiteX16" fmla="*/ 126506 w 507079"/>
                <a:gd name="connsiteY16" fmla="*/ 334187 h 530272"/>
                <a:gd name="connsiteX17" fmla="*/ 147591 w 507079"/>
                <a:gd name="connsiteY17" fmla="*/ 481778 h 530272"/>
                <a:gd name="connsiteX18" fmla="*/ 179217 w 507079"/>
                <a:gd name="connsiteY18" fmla="*/ 509188 h 530272"/>
                <a:gd name="connsiteX19" fmla="*/ 183434 w 507079"/>
                <a:gd name="connsiteY19" fmla="*/ 509188 h 530272"/>
                <a:gd name="connsiteX20" fmla="*/ 210844 w 507079"/>
                <a:gd name="connsiteY20" fmla="*/ 473344 h 530272"/>
                <a:gd name="connsiteX21" fmla="*/ 191868 w 507079"/>
                <a:gd name="connsiteY21" fmla="*/ 344730 h 530272"/>
                <a:gd name="connsiteX22" fmla="*/ 278314 w 507079"/>
                <a:gd name="connsiteY22" fmla="*/ 287802 h 530272"/>
                <a:gd name="connsiteX23" fmla="*/ 255121 w 507079"/>
                <a:gd name="connsiteY23" fmla="*/ 338404 h 530272"/>
                <a:gd name="connsiteX24" fmla="*/ 253013 w 507079"/>
                <a:gd name="connsiteY24" fmla="*/ 355272 h 530272"/>
                <a:gd name="connsiteX25" fmla="*/ 274097 w 507079"/>
                <a:gd name="connsiteY25" fmla="*/ 502862 h 530272"/>
                <a:gd name="connsiteX26" fmla="*/ 305723 w 507079"/>
                <a:gd name="connsiteY26" fmla="*/ 530272 h 530272"/>
                <a:gd name="connsiteX27" fmla="*/ 309940 w 507079"/>
                <a:gd name="connsiteY27" fmla="*/ 530272 h 530272"/>
                <a:gd name="connsiteX28" fmla="*/ 337350 w 507079"/>
                <a:gd name="connsiteY28" fmla="*/ 494429 h 530272"/>
                <a:gd name="connsiteX29" fmla="*/ 318374 w 507079"/>
                <a:gd name="connsiteY29" fmla="*/ 353163 h 530272"/>
                <a:gd name="connsiteX30" fmla="*/ 366868 w 507079"/>
                <a:gd name="connsiteY30" fmla="*/ 243525 h 530272"/>
                <a:gd name="connsiteX31" fmla="*/ 371085 w 507079"/>
                <a:gd name="connsiteY31" fmla="*/ 222440 h 530272"/>
                <a:gd name="connsiteX32" fmla="*/ 366868 w 507079"/>
                <a:gd name="connsiteY32" fmla="*/ 201356 h 530272"/>
                <a:gd name="connsiteX33" fmla="*/ 333133 w 507079"/>
                <a:gd name="connsiteY33" fmla="*/ 74850 h 530272"/>
                <a:gd name="connsiteX34" fmla="*/ 392169 w 507079"/>
                <a:gd name="connsiteY34" fmla="*/ 119127 h 530272"/>
                <a:gd name="connsiteX35" fmla="*/ 434338 w 507079"/>
                <a:gd name="connsiteY35" fmla="*/ 117018 h 530272"/>
                <a:gd name="connsiteX36" fmla="*/ 497591 w 507079"/>
                <a:gd name="connsiteY36" fmla="*/ 53765 h 530272"/>
                <a:gd name="connsiteX37" fmla="*/ 497591 w 507079"/>
                <a:gd name="connsiteY37" fmla="*/ 9488 h 53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7079" h="530272">
                  <a:moveTo>
                    <a:pt x="497591" y="9488"/>
                  </a:moveTo>
                  <a:cubicBezTo>
                    <a:pt x="484941" y="-3163"/>
                    <a:pt x="465965" y="-3163"/>
                    <a:pt x="453314" y="9488"/>
                  </a:cubicBezTo>
                  <a:lnTo>
                    <a:pt x="409037" y="53765"/>
                  </a:lnTo>
                  <a:lnTo>
                    <a:pt x="345784" y="7380"/>
                  </a:lnTo>
                  <a:cubicBezTo>
                    <a:pt x="337350" y="1054"/>
                    <a:pt x="326808" y="-1054"/>
                    <a:pt x="318374" y="3163"/>
                  </a:cubicBezTo>
                  <a:lnTo>
                    <a:pt x="170783" y="45331"/>
                  </a:lnTo>
                  <a:cubicBezTo>
                    <a:pt x="166567" y="47440"/>
                    <a:pt x="160241" y="49548"/>
                    <a:pt x="158133" y="53765"/>
                  </a:cubicBezTo>
                  <a:lnTo>
                    <a:pt x="103313" y="108585"/>
                  </a:lnTo>
                  <a:lnTo>
                    <a:pt x="31627" y="108585"/>
                  </a:lnTo>
                  <a:cubicBezTo>
                    <a:pt x="14759" y="108585"/>
                    <a:pt x="0" y="123344"/>
                    <a:pt x="0" y="140211"/>
                  </a:cubicBezTo>
                  <a:cubicBezTo>
                    <a:pt x="0" y="157079"/>
                    <a:pt x="14759" y="171838"/>
                    <a:pt x="31627" y="171838"/>
                  </a:cubicBezTo>
                  <a:lnTo>
                    <a:pt x="115964" y="171838"/>
                  </a:lnTo>
                  <a:cubicBezTo>
                    <a:pt x="124398" y="171838"/>
                    <a:pt x="132832" y="167621"/>
                    <a:pt x="139157" y="163404"/>
                  </a:cubicBezTo>
                  <a:lnTo>
                    <a:pt x="196085" y="106476"/>
                  </a:lnTo>
                  <a:lnTo>
                    <a:pt x="240362" y="237199"/>
                  </a:lnTo>
                  <a:lnTo>
                    <a:pt x="141265" y="302561"/>
                  </a:lnTo>
                  <a:cubicBezTo>
                    <a:pt x="130723" y="308886"/>
                    <a:pt x="126506" y="321537"/>
                    <a:pt x="126506" y="334187"/>
                  </a:cubicBezTo>
                  <a:lnTo>
                    <a:pt x="147591" y="481778"/>
                  </a:lnTo>
                  <a:cubicBezTo>
                    <a:pt x="149699" y="496537"/>
                    <a:pt x="162350" y="509188"/>
                    <a:pt x="179217" y="509188"/>
                  </a:cubicBezTo>
                  <a:cubicBezTo>
                    <a:pt x="181326" y="509188"/>
                    <a:pt x="181326" y="509188"/>
                    <a:pt x="183434" y="509188"/>
                  </a:cubicBezTo>
                  <a:cubicBezTo>
                    <a:pt x="200302" y="507079"/>
                    <a:pt x="212952" y="490212"/>
                    <a:pt x="210844" y="473344"/>
                  </a:cubicBezTo>
                  <a:lnTo>
                    <a:pt x="191868" y="344730"/>
                  </a:lnTo>
                  <a:lnTo>
                    <a:pt x="278314" y="287802"/>
                  </a:lnTo>
                  <a:lnTo>
                    <a:pt x="255121" y="338404"/>
                  </a:lnTo>
                  <a:cubicBezTo>
                    <a:pt x="253013" y="344730"/>
                    <a:pt x="250904" y="348946"/>
                    <a:pt x="253013" y="355272"/>
                  </a:cubicBezTo>
                  <a:lnTo>
                    <a:pt x="274097" y="502862"/>
                  </a:lnTo>
                  <a:cubicBezTo>
                    <a:pt x="276205" y="517621"/>
                    <a:pt x="288856" y="530272"/>
                    <a:pt x="305723" y="530272"/>
                  </a:cubicBezTo>
                  <a:cubicBezTo>
                    <a:pt x="307832" y="530272"/>
                    <a:pt x="307832" y="530272"/>
                    <a:pt x="309940" y="530272"/>
                  </a:cubicBezTo>
                  <a:cubicBezTo>
                    <a:pt x="326808" y="528164"/>
                    <a:pt x="339458" y="511296"/>
                    <a:pt x="337350" y="494429"/>
                  </a:cubicBezTo>
                  <a:lnTo>
                    <a:pt x="318374" y="353163"/>
                  </a:lnTo>
                  <a:lnTo>
                    <a:pt x="366868" y="243525"/>
                  </a:lnTo>
                  <a:cubicBezTo>
                    <a:pt x="366868" y="243525"/>
                    <a:pt x="371085" y="228765"/>
                    <a:pt x="371085" y="222440"/>
                  </a:cubicBezTo>
                  <a:cubicBezTo>
                    <a:pt x="371085" y="214006"/>
                    <a:pt x="366868" y="201356"/>
                    <a:pt x="366868" y="201356"/>
                  </a:cubicBezTo>
                  <a:lnTo>
                    <a:pt x="333133" y="74850"/>
                  </a:lnTo>
                  <a:lnTo>
                    <a:pt x="392169" y="119127"/>
                  </a:lnTo>
                  <a:cubicBezTo>
                    <a:pt x="404820" y="127560"/>
                    <a:pt x="421688" y="127560"/>
                    <a:pt x="434338" y="117018"/>
                  </a:cubicBezTo>
                  <a:lnTo>
                    <a:pt x="497591" y="53765"/>
                  </a:lnTo>
                  <a:cubicBezTo>
                    <a:pt x="510242" y="41115"/>
                    <a:pt x="510242" y="22139"/>
                    <a:pt x="497591" y="9488"/>
                  </a:cubicBezTo>
                  <a:close/>
                </a:path>
              </a:pathLst>
            </a:custGeom>
            <a:grpFill/>
            <a:ln w="10517"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A6E1FD1-65FF-4CE8-97DD-CA9D3DE2FDAE}"/>
                </a:ext>
              </a:extLst>
            </p:cNvPr>
            <p:cNvSpPr/>
            <p:nvPr/>
          </p:nvSpPr>
          <p:spPr>
            <a:xfrm>
              <a:off x="2073058" y="3150389"/>
              <a:ext cx="506370" cy="548954"/>
            </a:xfrm>
            <a:custGeom>
              <a:avLst/>
              <a:gdLst>
                <a:gd name="connsiteX0" fmla="*/ 502652 w 506370"/>
                <a:gd name="connsiteY0" fmla="*/ 123050 h 548954"/>
                <a:gd name="connsiteX1" fmla="*/ 460483 w 506370"/>
                <a:gd name="connsiteY1" fmla="*/ 108291 h 548954"/>
                <a:gd name="connsiteX2" fmla="*/ 401446 w 506370"/>
                <a:gd name="connsiteY2" fmla="*/ 137809 h 548954"/>
                <a:gd name="connsiteX3" fmla="*/ 352952 w 506370"/>
                <a:gd name="connsiteY3" fmla="*/ 57688 h 548954"/>
                <a:gd name="connsiteX4" fmla="*/ 333977 w 506370"/>
                <a:gd name="connsiteY4" fmla="*/ 42929 h 548954"/>
                <a:gd name="connsiteX5" fmla="*/ 186386 w 506370"/>
                <a:gd name="connsiteY5" fmla="*/ 760 h 548954"/>
                <a:gd name="connsiteX6" fmla="*/ 154759 w 506370"/>
                <a:gd name="connsiteY6" fmla="*/ 9194 h 548954"/>
                <a:gd name="connsiteX7" fmla="*/ 95723 w 506370"/>
                <a:gd name="connsiteY7" fmla="*/ 68230 h 548954"/>
                <a:gd name="connsiteX8" fmla="*/ 53554 w 506370"/>
                <a:gd name="connsiteY8" fmla="*/ 13411 h 548954"/>
                <a:gd name="connsiteX9" fmla="*/ 11386 w 506370"/>
                <a:gd name="connsiteY9" fmla="*/ 4977 h 548954"/>
                <a:gd name="connsiteX10" fmla="*/ 5060 w 506370"/>
                <a:gd name="connsiteY10" fmla="*/ 49255 h 548954"/>
                <a:gd name="connsiteX11" fmla="*/ 68313 w 506370"/>
                <a:gd name="connsiteY11" fmla="*/ 133592 h 548954"/>
                <a:gd name="connsiteX12" fmla="*/ 91506 w 506370"/>
                <a:gd name="connsiteY12" fmla="*/ 146243 h 548954"/>
                <a:gd name="connsiteX13" fmla="*/ 116807 w 506370"/>
                <a:gd name="connsiteY13" fmla="*/ 137809 h 548954"/>
                <a:gd name="connsiteX14" fmla="*/ 177952 w 506370"/>
                <a:gd name="connsiteY14" fmla="*/ 76664 h 548954"/>
                <a:gd name="connsiteX15" fmla="*/ 140000 w 506370"/>
                <a:gd name="connsiteY15" fmla="*/ 220038 h 548954"/>
                <a:gd name="connsiteX16" fmla="*/ 135783 w 506370"/>
                <a:gd name="connsiteY16" fmla="*/ 241122 h 548954"/>
                <a:gd name="connsiteX17" fmla="*/ 148434 w 506370"/>
                <a:gd name="connsiteY17" fmla="*/ 276966 h 548954"/>
                <a:gd name="connsiteX18" fmla="*/ 207470 w 506370"/>
                <a:gd name="connsiteY18" fmla="*/ 371846 h 548954"/>
                <a:gd name="connsiteX19" fmla="*/ 169518 w 506370"/>
                <a:gd name="connsiteY19" fmla="*/ 506785 h 548954"/>
                <a:gd name="connsiteX20" fmla="*/ 190603 w 506370"/>
                <a:gd name="connsiteY20" fmla="*/ 546846 h 548954"/>
                <a:gd name="connsiteX21" fmla="*/ 199037 w 506370"/>
                <a:gd name="connsiteY21" fmla="*/ 548954 h 548954"/>
                <a:gd name="connsiteX22" fmla="*/ 228555 w 506370"/>
                <a:gd name="connsiteY22" fmla="*/ 525761 h 548954"/>
                <a:gd name="connsiteX23" fmla="*/ 270723 w 506370"/>
                <a:gd name="connsiteY23" fmla="*/ 378171 h 548954"/>
                <a:gd name="connsiteX24" fmla="*/ 266507 w 506370"/>
                <a:gd name="connsiteY24" fmla="*/ 352870 h 548954"/>
                <a:gd name="connsiteX25" fmla="*/ 230663 w 506370"/>
                <a:gd name="connsiteY25" fmla="*/ 295942 h 548954"/>
                <a:gd name="connsiteX26" fmla="*/ 315001 w 506370"/>
                <a:gd name="connsiteY26" fmla="*/ 346544 h 548954"/>
                <a:gd name="connsiteX27" fmla="*/ 315001 w 506370"/>
                <a:gd name="connsiteY27" fmla="*/ 498352 h 548954"/>
                <a:gd name="connsiteX28" fmla="*/ 346627 w 506370"/>
                <a:gd name="connsiteY28" fmla="*/ 529978 h 548954"/>
                <a:gd name="connsiteX29" fmla="*/ 378254 w 506370"/>
                <a:gd name="connsiteY29" fmla="*/ 498352 h 548954"/>
                <a:gd name="connsiteX30" fmla="*/ 378254 w 506370"/>
                <a:gd name="connsiteY30" fmla="*/ 329677 h 548954"/>
                <a:gd name="connsiteX31" fmla="*/ 363495 w 506370"/>
                <a:gd name="connsiteY31" fmla="*/ 302267 h 548954"/>
                <a:gd name="connsiteX32" fmla="*/ 272832 w 506370"/>
                <a:gd name="connsiteY32" fmla="*/ 247448 h 548954"/>
                <a:gd name="connsiteX33" fmla="*/ 312892 w 506370"/>
                <a:gd name="connsiteY33" fmla="*/ 116725 h 548954"/>
                <a:gd name="connsiteX34" fmla="*/ 361386 w 506370"/>
                <a:gd name="connsiteY34" fmla="*/ 196845 h 548954"/>
                <a:gd name="connsiteX35" fmla="*/ 388796 w 506370"/>
                <a:gd name="connsiteY35" fmla="*/ 211604 h 548954"/>
                <a:gd name="connsiteX36" fmla="*/ 403555 w 506370"/>
                <a:gd name="connsiteY36" fmla="*/ 207387 h 548954"/>
                <a:gd name="connsiteX37" fmla="*/ 487892 w 506370"/>
                <a:gd name="connsiteY37" fmla="*/ 165219 h 548954"/>
                <a:gd name="connsiteX38" fmla="*/ 502652 w 506370"/>
                <a:gd name="connsiteY38" fmla="*/ 123050 h 5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6370" h="548954">
                  <a:moveTo>
                    <a:pt x="502652" y="123050"/>
                  </a:moveTo>
                  <a:cubicBezTo>
                    <a:pt x="494218" y="108291"/>
                    <a:pt x="475242" y="101965"/>
                    <a:pt x="460483" y="108291"/>
                  </a:cubicBezTo>
                  <a:lnTo>
                    <a:pt x="401446" y="137809"/>
                  </a:lnTo>
                  <a:lnTo>
                    <a:pt x="352952" y="57688"/>
                  </a:lnTo>
                  <a:cubicBezTo>
                    <a:pt x="348736" y="51363"/>
                    <a:pt x="342410" y="45038"/>
                    <a:pt x="333977" y="42929"/>
                  </a:cubicBezTo>
                  <a:lnTo>
                    <a:pt x="186386" y="760"/>
                  </a:lnTo>
                  <a:cubicBezTo>
                    <a:pt x="175844" y="-1348"/>
                    <a:pt x="163193" y="760"/>
                    <a:pt x="154759" y="9194"/>
                  </a:cubicBezTo>
                  <a:lnTo>
                    <a:pt x="95723" y="68230"/>
                  </a:lnTo>
                  <a:lnTo>
                    <a:pt x="53554" y="13411"/>
                  </a:lnTo>
                  <a:cubicBezTo>
                    <a:pt x="47229" y="-1348"/>
                    <a:pt x="26145" y="-3456"/>
                    <a:pt x="11386" y="4977"/>
                  </a:cubicBezTo>
                  <a:cubicBezTo>
                    <a:pt x="-1265" y="15520"/>
                    <a:pt x="-3374" y="36604"/>
                    <a:pt x="5060" y="49255"/>
                  </a:cubicBezTo>
                  <a:lnTo>
                    <a:pt x="68313" y="133592"/>
                  </a:lnTo>
                  <a:cubicBezTo>
                    <a:pt x="74639" y="139917"/>
                    <a:pt x="83072" y="146243"/>
                    <a:pt x="91506" y="146243"/>
                  </a:cubicBezTo>
                  <a:cubicBezTo>
                    <a:pt x="99940" y="146243"/>
                    <a:pt x="110482" y="144134"/>
                    <a:pt x="116807" y="137809"/>
                  </a:cubicBezTo>
                  <a:lnTo>
                    <a:pt x="177952" y="76664"/>
                  </a:lnTo>
                  <a:lnTo>
                    <a:pt x="140000" y="220038"/>
                  </a:lnTo>
                  <a:cubicBezTo>
                    <a:pt x="137892" y="226363"/>
                    <a:pt x="135783" y="234797"/>
                    <a:pt x="135783" y="241122"/>
                  </a:cubicBezTo>
                  <a:cubicBezTo>
                    <a:pt x="135783" y="253773"/>
                    <a:pt x="140000" y="266424"/>
                    <a:pt x="148434" y="276966"/>
                  </a:cubicBezTo>
                  <a:lnTo>
                    <a:pt x="207470" y="371846"/>
                  </a:lnTo>
                  <a:lnTo>
                    <a:pt x="169518" y="506785"/>
                  </a:lnTo>
                  <a:cubicBezTo>
                    <a:pt x="165302" y="523653"/>
                    <a:pt x="173735" y="540521"/>
                    <a:pt x="190603" y="546846"/>
                  </a:cubicBezTo>
                  <a:cubicBezTo>
                    <a:pt x="192711" y="546846"/>
                    <a:pt x="196928" y="548954"/>
                    <a:pt x="199037" y="548954"/>
                  </a:cubicBezTo>
                  <a:cubicBezTo>
                    <a:pt x="213796" y="548954"/>
                    <a:pt x="226446" y="540521"/>
                    <a:pt x="228555" y="525761"/>
                  </a:cubicBezTo>
                  <a:lnTo>
                    <a:pt x="270723" y="378171"/>
                  </a:lnTo>
                  <a:cubicBezTo>
                    <a:pt x="272832" y="369737"/>
                    <a:pt x="272832" y="359195"/>
                    <a:pt x="266507" y="352870"/>
                  </a:cubicBezTo>
                  <a:lnTo>
                    <a:pt x="230663" y="295942"/>
                  </a:lnTo>
                  <a:lnTo>
                    <a:pt x="315001" y="346544"/>
                  </a:lnTo>
                  <a:lnTo>
                    <a:pt x="315001" y="498352"/>
                  </a:lnTo>
                  <a:cubicBezTo>
                    <a:pt x="315001" y="515219"/>
                    <a:pt x="329760" y="529978"/>
                    <a:pt x="346627" y="529978"/>
                  </a:cubicBezTo>
                  <a:cubicBezTo>
                    <a:pt x="363495" y="529978"/>
                    <a:pt x="378254" y="515219"/>
                    <a:pt x="378254" y="498352"/>
                  </a:cubicBezTo>
                  <a:lnTo>
                    <a:pt x="378254" y="329677"/>
                  </a:lnTo>
                  <a:cubicBezTo>
                    <a:pt x="378254" y="319135"/>
                    <a:pt x="371928" y="308592"/>
                    <a:pt x="363495" y="302267"/>
                  </a:cubicBezTo>
                  <a:lnTo>
                    <a:pt x="272832" y="247448"/>
                  </a:lnTo>
                  <a:lnTo>
                    <a:pt x="312892" y="116725"/>
                  </a:lnTo>
                  <a:lnTo>
                    <a:pt x="361386" y="196845"/>
                  </a:lnTo>
                  <a:cubicBezTo>
                    <a:pt x="367712" y="207387"/>
                    <a:pt x="378254" y="211604"/>
                    <a:pt x="388796" y="211604"/>
                  </a:cubicBezTo>
                  <a:cubicBezTo>
                    <a:pt x="393013" y="211604"/>
                    <a:pt x="399338" y="209496"/>
                    <a:pt x="403555" y="207387"/>
                  </a:cubicBezTo>
                  <a:lnTo>
                    <a:pt x="487892" y="165219"/>
                  </a:lnTo>
                  <a:cubicBezTo>
                    <a:pt x="504760" y="156785"/>
                    <a:pt x="511085" y="137809"/>
                    <a:pt x="502652" y="123050"/>
                  </a:cubicBezTo>
                  <a:close/>
                </a:path>
              </a:pathLst>
            </a:custGeom>
            <a:grpFill/>
            <a:ln w="10517" cap="flat">
              <a:noFill/>
              <a:prstDash val="solid"/>
              <a:miter/>
            </a:ln>
          </p:spPr>
          <p:txBody>
            <a:bodyPr rtlCol="0" anchor="ctr"/>
            <a:lstStyle/>
            <a:p>
              <a:endParaRPr lang="sv-SE"/>
            </a:p>
          </p:txBody>
        </p:sp>
      </p:grpSp>
      <p:pic>
        <p:nvPicPr>
          <p:cNvPr id="24" name="Bild 23" descr="Kvinna med käpp">
            <a:extLst>
              <a:ext uri="{FF2B5EF4-FFF2-40B4-BE49-F238E27FC236}">
                <a16:creationId xmlns:a16="http://schemas.microsoft.com/office/drawing/2014/main" id="{00399786-3267-4B03-B89E-0DA59651B358}"/>
              </a:ext>
            </a:extLst>
          </p:cNvPr>
          <p:cNvPicPr>
            <a:picLocks noChangeAspect="1"/>
          </p:cNvPicPr>
          <p:nvPr/>
        </p:nvPicPr>
        <p:blipFill>
          <a:blip r:embed="rId4">
            <a:lum bright="10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0105" y="2600033"/>
            <a:ext cx="683712" cy="683712"/>
          </a:xfrm>
          <a:prstGeom prst="rect">
            <a:avLst/>
          </a:prstGeom>
        </p:spPr>
      </p:pic>
      <p:pic>
        <p:nvPicPr>
          <p:cNvPr id="26" name="Bild 25" descr="Lägg till">
            <a:extLst>
              <a:ext uri="{FF2B5EF4-FFF2-40B4-BE49-F238E27FC236}">
                <a16:creationId xmlns:a16="http://schemas.microsoft.com/office/drawing/2014/main" id="{D6398A7E-EBBF-4039-8EF0-77DF0E81DA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0943" y="1744744"/>
            <a:ext cx="280163" cy="280163"/>
          </a:xfrm>
          <a:prstGeom prst="rect">
            <a:avLst/>
          </a:prstGeom>
        </p:spPr>
      </p:pic>
      <p:pic>
        <p:nvPicPr>
          <p:cNvPr id="28" name="Bild 27" descr="Skola">
            <a:extLst>
              <a:ext uri="{FF2B5EF4-FFF2-40B4-BE49-F238E27FC236}">
                <a16:creationId xmlns:a16="http://schemas.microsoft.com/office/drawing/2014/main" id="{646C8007-E5B8-4833-8CF3-B8321753AC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8114" y="1800173"/>
            <a:ext cx="881535" cy="881535"/>
          </a:xfrm>
          <a:prstGeom prst="rect">
            <a:avLst/>
          </a:prstGeom>
        </p:spPr>
      </p:pic>
      <p:sp>
        <p:nvSpPr>
          <p:cNvPr id="33" name="Bild 29" descr="Smartphone">
            <a:extLst>
              <a:ext uri="{FF2B5EF4-FFF2-40B4-BE49-F238E27FC236}">
                <a16:creationId xmlns:a16="http://schemas.microsoft.com/office/drawing/2014/main" id="{B8131314-5FA2-4CB9-A43E-AC90A6A61EF6}"/>
              </a:ext>
            </a:extLst>
          </p:cNvPr>
          <p:cNvSpPr/>
          <p:nvPr/>
        </p:nvSpPr>
        <p:spPr>
          <a:xfrm rot="1670309">
            <a:off x="3876242" y="3652621"/>
            <a:ext cx="266585" cy="451725"/>
          </a:xfrm>
          <a:custGeom>
            <a:avLst/>
            <a:gdLst>
              <a:gd name="connsiteX0" fmla="*/ 400050 w 457200"/>
              <a:gd name="connsiteY0" fmla="*/ 723900 h 838200"/>
              <a:gd name="connsiteX1" fmla="*/ 57150 w 457200"/>
              <a:gd name="connsiteY1" fmla="*/ 723900 h 838200"/>
              <a:gd name="connsiteX2" fmla="*/ 57150 w 457200"/>
              <a:gd name="connsiteY2" fmla="*/ 114300 h 838200"/>
              <a:gd name="connsiteX3" fmla="*/ 400050 w 457200"/>
              <a:gd name="connsiteY3" fmla="*/ 114300 h 838200"/>
              <a:gd name="connsiteX4" fmla="*/ 400050 w 457200"/>
              <a:gd name="connsiteY4" fmla="*/ 723900 h 838200"/>
              <a:gd name="connsiteX5" fmla="*/ 190500 w 457200"/>
              <a:gd name="connsiteY5" fmla="*/ 38100 h 838200"/>
              <a:gd name="connsiteX6" fmla="*/ 266700 w 457200"/>
              <a:gd name="connsiteY6" fmla="*/ 38100 h 838200"/>
              <a:gd name="connsiteX7" fmla="*/ 285750 w 457200"/>
              <a:gd name="connsiteY7" fmla="*/ 57150 h 838200"/>
              <a:gd name="connsiteX8" fmla="*/ 266700 w 457200"/>
              <a:gd name="connsiteY8" fmla="*/ 76200 h 838200"/>
              <a:gd name="connsiteX9" fmla="*/ 190500 w 457200"/>
              <a:gd name="connsiteY9" fmla="*/ 76200 h 838200"/>
              <a:gd name="connsiteX10" fmla="*/ 171450 w 457200"/>
              <a:gd name="connsiteY10" fmla="*/ 57150 h 838200"/>
              <a:gd name="connsiteX11" fmla="*/ 190500 w 457200"/>
              <a:gd name="connsiteY11" fmla="*/ 38100 h 838200"/>
              <a:gd name="connsiteX12" fmla="*/ 438150 w 457200"/>
              <a:gd name="connsiteY12" fmla="*/ 0 h 838200"/>
              <a:gd name="connsiteX13" fmla="*/ 19050 w 457200"/>
              <a:gd name="connsiteY13" fmla="*/ 0 h 838200"/>
              <a:gd name="connsiteX14" fmla="*/ 0 w 457200"/>
              <a:gd name="connsiteY14" fmla="*/ 19050 h 838200"/>
              <a:gd name="connsiteX15" fmla="*/ 0 w 457200"/>
              <a:gd name="connsiteY15" fmla="*/ 819150 h 838200"/>
              <a:gd name="connsiteX16" fmla="*/ 19050 w 457200"/>
              <a:gd name="connsiteY16" fmla="*/ 838200 h 838200"/>
              <a:gd name="connsiteX17" fmla="*/ 438150 w 457200"/>
              <a:gd name="connsiteY17" fmla="*/ 838200 h 838200"/>
              <a:gd name="connsiteX18" fmla="*/ 457200 w 457200"/>
              <a:gd name="connsiteY18" fmla="*/ 819150 h 838200"/>
              <a:gd name="connsiteX19" fmla="*/ 457200 w 457200"/>
              <a:gd name="connsiteY19" fmla="*/ 19050 h 838200"/>
              <a:gd name="connsiteX20" fmla="*/ 438150 w 457200"/>
              <a:gd name="connsiteY20"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200" h="838200">
                <a:moveTo>
                  <a:pt x="400050" y="723900"/>
                </a:moveTo>
                <a:lnTo>
                  <a:pt x="57150" y="723900"/>
                </a:lnTo>
                <a:lnTo>
                  <a:pt x="57150" y="114300"/>
                </a:lnTo>
                <a:lnTo>
                  <a:pt x="400050" y="114300"/>
                </a:lnTo>
                <a:lnTo>
                  <a:pt x="400050" y="723900"/>
                </a:lnTo>
                <a:close/>
                <a:moveTo>
                  <a:pt x="190500" y="38100"/>
                </a:moveTo>
                <a:lnTo>
                  <a:pt x="266700" y="38100"/>
                </a:lnTo>
                <a:cubicBezTo>
                  <a:pt x="277178" y="38100"/>
                  <a:pt x="285750" y="46672"/>
                  <a:pt x="285750" y="57150"/>
                </a:cubicBezTo>
                <a:cubicBezTo>
                  <a:pt x="285750" y="67628"/>
                  <a:pt x="277178" y="76200"/>
                  <a:pt x="266700" y="76200"/>
                </a:cubicBezTo>
                <a:lnTo>
                  <a:pt x="190500" y="76200"/>
                </a:lnTo>
                <a:cubicBezTo>
                  <a:pt x="180023" y="76200"/>
                  <a:pt x="171450" y="67628"/>
                  <a:pt x="171450" y="57150"/>
                </a:cubicBezTo>
                <a:cubicBezTo>
                  <a:pt x="171450" y="46672"/>
                  <a:pt x="180023" y="38100"/>
                  <a:pt x="190500" y="38100"/>
                </a:cubicBezTo>
                <a:close/>
                <a:moveTo>
                  <a:pt x="438150" y="0"/>
                </a:moveTo>
                <a:lnTo>
                  <a:pt x="19050" y="0"/>
                </a:lnTo>
                <a:cubicBezTo>
                  <a:pt x="8572" y="0"/>
                  <a:pt x="0" y="8573"/>
                  <a:pt x="0" y="19050"/>
                </a:cubicBezTo>
                <a:lnTo>
                  <a:pt x="0" y="819150"/>
                </a:lnTo>
                <a:cubicBezTo>
                  <a:pt x="0" y="829628"/>
                  <a:pt x="8572" y="838200"/>
                  <a:pt x="19050" y="838200"/>
                </a:cubicBezTo>
                <a:lnTo>
                  <a:pt x="438150" y="838200"/>
                </a:lnTo>
                <a:cubicBezTo>
                  <a:pt x="448628" y="838200"/>
                  <a:pt x="457200" y="829628"/>
                  <a:pt x="457200" y="819150"/>
                </a:cubicBezTo>
                <a:lnTo>
                  <a:pt x="457200" y="19050"/>
                </a:lnTo>
                <a:cubicBezTo>
                  <a:pt x="457200" y="8573"/>
                  <a:pt x="448628" y="0"/>
                  <a:pt x="438150" y="0"/>
                </a:cubicBezTo>
                <a:close/>
              </a:path>
            </a:pathLst>
          </a:custGeom>
          <a:solidFill>
            <a:schemeClr val="tx1"/>
          </a:solidFill>
          <a:ln w="9525" cap="flat">
            <a:noFill/>
            <a:prstDash val="solid"/>
            <a:miter/>
          </a:ln>
        </p:spPr>
        <p:txBody>
          <a:bodyPr rtlCol="0" anchor="ctr"/>
          <a:lstStyle/>
          <a:p>
            <a:endParaRPr lang="sv-SE"/>
          </a:p>
        </p:txBody>
      </p:sp>
      <p:grpSp>
        <p:nvGrpSpPr>
          <p:cNvPr id="34" name="Bild 31" descr="Laptop">
            <a:extLst>
              <a:ext uri="{FF2B5EF4-FFF2-40B4-BE49-F238E27FC236}">
                <a16:creationId xmlns:a16="http://schemas.microsoft.com/office/drawing/2014/main" id="{C2124E8B-F326-4B3F-BBEE-C85E85ABD190}"/>
              </a:ext>
            </a:extLst>
          </p:cNvPr>
          <p:cNvGrpSpPr/>
          <p:nvPr/>
        </p:nvGrpSpPr>
        <p:grpSpPr>
          <a:xfrm>
            <a:off x="4009534" y="4119477"/>
            <a:ext cx="557709" cy="557709"/>
            <a:chOff x="4264800" y="3121800"/>
            <a:chExt cx="914400" cy="914400"/>
          </a:xfrm>
          <a:solidFill>
            <a:schemeClr val="tx1"/>
          </a:solidFill>
        </p:grpSpPr>
        <p:sp>
          <p:nvSpPr>
            <p:cNvPr id="35" name="Frihandsfigur: Form 34">
              <a:extLst>
                <a:ext uri="{FF2B5EF4-FFF2-40B4-BE49-F238E27FC236}">
                  <a16:creationId xmlns:a16="http://schemas.microsoft.com/office/drawing/2014/main" id="{855340FA-1FF4-4C83-9F2F-BD35C0C330E4}"/>
                </a:ext>
              </a:extLst>
            </p:cNvPr>
            <p:cNvSpPr/>
            <p:nvPr/>
          </p:nvSpPr>
          <p:spPr>
            <a:xfrm>
              <a:off x="4398150" y="3312300"/>
              <a:ext cx="647700" cy="438150"/>
            </a:xfrm>
            <a:custGeom>
              <a:avLst/>
              <a:gdLst>
                <a:gd name="connsiteX0" fmla="*/ 590550 w 647700"/>
                <a:gd name="connsiteY0" fmla="*/ 381000 h 438150"/>
                <a:gd name="connsiteX1" fmla="*/ 57150 w 647700"/>
                <a:gd name="connsiteY1" fmla="*/ 381000 h 438150"/>
                <a:gd name="connsiteX2" fmla="*/ 57150 w 647700"/>
                <a:gd name="connsiteY2" fmla="*/ 57150 h 438150"/>
                <a:gd name="connsiteX3" fmla="*/ 590550 w 647700"/>
                <a:gd name="connsiteY3" fmla="*/ 57150 h 438150"/>
                <a:gd name="connsiteX4" fmla="*/ 590550 w 647700"/>
                <a:gd name="connsiteY4" fmla="*/ 381000 h 438150"/>
                <a:gd name="connsiteX5" fmla="*/ 647700 w 647700"/>
                <a:gd name="connsiteY5" fmla="*/ 38100 h 438150"/>
                <a:gd name="connsiteX6" fmla="*/ 609600 w 647700"/>
                <a:gd name="connsiteY6" fmla="*/ 0 h 438150"/>
                <a:gd name="connsiteX7" fmla="*/ 38100 w 647700"/>
                <a:gd name="connsiteY7" fmla="*/ 0 h 438150"/>
                <a:gd name="connsiteX8" fmla="*/ 0 w 647700"/>
                <a:gd name="connsiteY8" fmla="*/ 38100 h 438150"/>
                <a:gd name="connsiteX9" fmla="*/ 0 w 647700"/>
                <a:gd name="connsiteY9" fmla="*/ 438150 h 438150"/>
                <a:gd name="connsiteX10" fmla="*/ 647700 w 647700"/>
                <a:gd name="connsiteY10" fmla="*/ 438150 h 438150"/>
                <a:gd name="connsiteX11" fmla="*/ 647700 w 647700"/>
                <a:gd name="connsiteY11" fmla="*/ 38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 h="438150">
                  <a:moveTo>
                    <a:pt x="590550" y="381000"/>
                  </a:moveTo>
                  <a:lnTo>
                    <a:pt x="57150" y="381000"/>
                  </a:lnTo>
                  <a:lnTo>
                    <a:pt x="57150" y="57150"/>
                  </a:lnTo>
                  <a:lnTo>
                    <a:pt x="590550" y="57150"/>
                  </a:lnTo>
                  <a:lnTo>
                    <a:pt x="590550" y="381000"/>
                  </a:lnTo>
                  <a:close/>
                  <a:moveTo>
                    <a:pt x="647700" y="38100"/>
                  </a:moveTo>
                  <a:cubicBezTo>
                    <a:pt x="647700" y="17145"/>
                    <a:pt x="630555" y="0"/>
                    <a:pt x="609600" y="0"/>
                  </a:cubicBezTo>
                  <a:lnTo>
                    <a:pt x="38100" y="0"/>
                  </a:lnTo>
                  <a:cubicBezTo>
                    <a:pt x="17145" y="0"/>
                    <a:pt x="0" y="17145"/>
                    <a:pt x="0" y="38100"/>
                  </a:cubicBezTo>
                  <a:lnTo>
                    <a:pt x="0" y="438150"/>
                  </a:lnTo>
                  <a:lnTo>
                    <a:pt x="647700" y="438150"/>
                  </a:lnTo>
                  <a:lnTo>
                    <a:pt x="647700" y="38100"/>
                  </a:lnTo>
                  <a:close/>
                </a:path>
              </a:pathLst>
            </a:custGeom>
            <a:grpFill/>
            <a:ln w="9525"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3C865AAD-35FA-48A1-8333-FC801176D0DB}"/>
                </a:ext>
              </a:extLst>
            </p:cNvPr>
            <p:cNvSpPr/>
            <p:nvPr/>
          </p:nvSpPr>
          <p:spPr>
            <a:xfrm>
              <a:off x="4283850" y="3788550"/>
              <a:ext cx="876300" cy="57150"/>
            </a:xfrm>
            <a:custGeom>
              <a:avLst/>
              <a:gdLst>
                <a:gd name="connsiteX0" fmla="*/ 495300 w 876300"/>
                <a:gd name="connsiteY0" fmla="*/ 0 h 57150"/>
                <a:gd name="connsiteX1" fmla="*/ 495300 w 876300"/>
                <a:gd name="connsiteY1" fmla="*/ 9525 h 57150"/>
                <a:gd name="connsiteX2" fmla="*/ 485775 w 876300"/>
                <a:gd name="connsiteY2" fmla="*/ 19050 h 57150"/>
                <a:gd name="connsiteX3" fmla="*/ 390525 w 876300"/>
                <a:gd name="connsiteY3" fmla="*/ 19050 h 57150"/>
                <a:gd name="connsiteX4" fmla="*/ 381000 w 876300"/>
                <a:gd name="connsiteY4" fmla="*/ 9525 h 57150"/>
                <a:gd name="connsiteX5" fmla="*/ 381000 w 876300"/>
                <a:gd name="connsiteY5" fmla="*/ 0 h 57150"/>
                <a:gd name="connsiteX6" fmla="*/ 0 w 876300"/>
                <a:gd name="connsiteY6" fmla="*/ 0 h 57150"/>
                <a:gd name="connsiteX7" fmla="*/ 0 w 876300"/>
                <a:gd name="connsiteY7" fmla="*/ 19050 h 57150"/>
                <a:gd name="connsiteX8" fmla="*/ 38100 w 876300"/>
                <a:gd name="connsiteY8" fmla="*/ 57150 h 57150"/>
                <a:gd name="connsiteX9" fmla="*/ 838200 w 876300"/>
                <a:gd name="connsiteY9" fmla="*/ 57150 h 57150"/>
                <a:gd name="connsiteX10" fmla="*/ 876300 w 876300"/>
                <a:gd name="connsiteY10" fmla="*/ 19050 h 57150"/>
                <a:gd name="connsiteX11" fmla="*/ 876300 w 876300"/>
                <a:gd name="connsiteY11" fmla="*/ 0 h 57150"/>
                <a:gd name="connsiteX12" fmla="*/ 495300 w 876300"/>
                <a:gd name="connsiteY12"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57150">
                  <a:moveTo>
                    <a:pt x="495300" y="0"/>
                  </a:moveTo>
                  <a:lnTo>
                    <a:pt x="495300" y="9525"/>
                  </a:lnTo>
                  <a:cubicBezTo>
                    <a:pt x="495300" y="15240"/>
                    <a:pt x="491490" y="19050"/>
                    <a:pt x="485775" y="19050"/>
                  </a:cubicBezTo>
                  <a:lnTo>
                    <a:pt x="390525" y="19050"/>
                  </a:lnTo>
                  <a:cubicBezTo>
                    <a:pt x="384810" y="19050"/>
                    <a:pt x="381000" y="15240"/>
                    <a:pt x="381000" y="9525"/>
                  </a:cubicBezTo>
                  <a:lnTo>
                    <a:pt x="381000" y="0"/>
                  </a:lnTo>
                  <a:lnTo>
                    <a:pt x="0" y="0"/>
                  </a:lnTo>
                  <a:lnTo>
                    <a:pt x="0" y="19050"/>
                  </a:lnTo>
                  <a:cubicBezTo>
                    <a:pt x="0" y="40005"/>
                    <a:pt x="17145" y="57150"/>
                    <a:pt x="38100" y="57150"/>
                  </a:cubicBezTo>
                  <a:lnTo>
                    <a:pt x="838200" y="57150"/>
                  </a:lnTo>
                  <a:cubicBezTo>
                    <a:pt x="859155" y="57150"/>
                    <a:pt x="876300" y="40005"/>
                    <a:pt x="876300" y="19050"/>
                  </a:cubicBezTo>
                  <a:lnTo>
                    <a:pt x="876300" y="0"/>
                  </a:lnTo>
                  <a:lnTo>
                    <a:pt x="495300" y="0"/>
                  </a:lnTo>
                  <a:close/>
                </a:path>
              </a:pathLst>
            </a:custGeom>
            <a:grpFill/>
            <a:ln w="9525" cap="flat">
              <a:noFill/>
              <a:prstDash val="solid"/>
              <a:miter/>
            </a:ln>
          </p:spPr>
          <p:txBody>
            <a:bodyPr rtlCol="0" anchor="ctr"/>
            <a:lstStyle/>
            <a:p>
              <a:endParaRPr lang="sv-SE"/>
            </a:p>
          </p:txBody>
        </p:sp>
      </p:grpSp>
      <p:pic>
        <p:nvPicPr>
          <p:cNvPr id="40" name="Bild 39" descr="Användare">
            <a:extLst>
              <a:ext uri="{FF2B5EF4-FFF2-40B4-BE49-F238E27FC236}">
                <a16:creationId xmlns:a16="http://schemas.microsoft.com/office/drawing/2014/main" id="{1755D6ED-A5BC-454F-A373-2AF3450D9E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61835" y="4060658"/>
            <a:ext cx="647700" cy="647700"/>
          </a:xfrm>
          <a:prstGeom prst="rect">
            <a:avLst/>
          </a:prstGeom>
        </p:spPr>
      </p:pic>
      <p:sp>
        <p:nvSpPr>
          <p:cNvPr id="44" name="textruta 43">
            <a:extLst>
              <a:ext uri="{FF2B5EF4-FFF2-40B4-BE49-F238E27FC236}">
                <a16:creationId xmlns:a16="http://schemas.microsoft.com/office/drawing/2014/main" id="{47BDEC30-B769-4A12-9A81-3F7BE88CADC8}"/>
              </a:ext>
            </a:extLst>
          </p:cNvPr>
          <p:cNvSpPr txBox="1"/>
          <p:nvPr/>
        </p:nvSpPr>
        <p:spPr>
          <a:xfrm>
            <a:off x="2153334" y="4896522"/>
            <a:ext cx="7546820" cy="369332"/>
          </a:xfrm>
          <a:prstGeom prst="rect">
            <a:avLst/>
          </a:prstGeom>
          <a:noFill/>
        </p:spPr>
        <p:txBody>
          <a:bodyPr wrap="square" rtlCol="0">
            <a:spAutoFit/>
          </a:bodyPr>
          <a:lstStyle/>
          <a:p>
            <a:r>
              <a:rPr lang="sv-SE" dirty="0"/>
              <a:t>Januari		Februari		</a:t>
            </a:r>
          </a:p>
        </p:txBody>
      </p:sp>
      <p:pic>
        <p:nvPicPr>
          <p:cNvPr id="56" name="Bildobjekt 55" descr="En bild som visar text, inomhus, dator, bärbar dator&#10;&#10;Automatiskt genererad beskrivning">
            <a:extLst>
              <a:ext uri="{FF2B5EF4-FFF2-40B4-BE49-F238E27FC236}">
                <a16:creationId xmlns:a16="http://schemas.microsoft.com/office/drawing/2014/main" id="{69C8D8EC-9A96-4247-9432-A79EB143C2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6793" y="2611368"/>
            <a:ext cx="1505396" cy="988184"/>
          </a:xfrm>
          <a:prstGeom prst="rect">
            <a:avLst/>
          </a:prstGeom>
        </p:spPr>
      </p:pic>
      <p:sp>
        <p:nvSpPr>
          <p:cNvPr id="59" name="textruta 58">
            <a:extLst>
              <a:ext uri="{FF2B5EF4-FFF2-40B4-BE49-F238E27FC236}">
                <a16:creationId xmlns:a16="http://schemas.microsoft.com/office/drawing/2014/main" id="{92216D2C-63E3-40E8-AB3D-07AA2557EC34}"/>
              </a:ext>
            </a:extLst>
          </p:cNvPr>
          <p:cNvSpPr txBox="1"/>
          <p:nvPr/>
        </p:nvSpPr>
        <p:spPr>
          <a:xfrm>
            <a:off x="2922384" y="1992300"/>
            <a:ext cx="1645668" cy="1477328"/>
          </a:xfrm>
          <a:prstGeom prst="rect">
            <a:avLst/>
          </a:prstGeom>
          <a:noFill/>
        </p:spPr>
        <p:txBody>
          <a:bodyPr wrap="square" rtlCol="0">
            <a:spAutoFit/>
          </a:bodyPr>
          <a:lstStyle/>
          <a:p>
            <a:r>
              <a:rPr lang="sv-SE" dirty="0"/>
              <a:t>Medarbetare rapporterar deltagarantal vid olika verksamheter</a:t>
            </a:r>
          </a:p>
        </p:txBody>
      </p:sp>
      <p:sp>
        <p:nvSpPr>
          <p:cNvPr id="60" name="textruta 59">
            <a:extLst>
              <a:ext uri="{FF2B5EF4-FFF2-40B4-BE49-F238E27FC236}">
                <a16:creationId xmlns:a16="http://schemas.microsoft.com/office/drawing/2014/main" id="{CEF3F727-553A-4210-B3E6-87EDB66564C4}"/>
              </a:ext>
            </a:extLst>
          </p:cNvPr>
          <p:cNvSpPr txBox="1"/>
          <p:nvPr/>
        </p:nvSpPr>
        <p:spPr>
          <a:xfrm>
            <a:off x="4561026" y="2559324"/>
            <a:ext cx="1866458" cy="923330"/>
          </a:xfrm>
          <a:prstGeom prst="rect">
            <a:avLst/>
          </a:prstGeom>
          <a:noFill/>
        </p:spPr>
        <p:txBody>
          <a:bodyPr wrap="square" rtlCol="0">
            <a:spAutoFit/>
          </a:bodyPr>
          <a:lstStyle/>
          <a:p>
            <a:r>
              <a:rPr lang="sv-SE" dirty="0"/>
              <a:t>Statistikansvarig stämmer av: </a:t>
            </a:r>
            <a:br>
              <a:rPr lang="sv-SE" dirty="0"/>
            </a:br>
            <a:r>
              <a:rPr lang="sv-SE" dirty="0"/>
              <a:t>är allt med?</a:t>
            </a:r>
          </a:p>
        </p:txBody>
      </p:sp>
      <p:pic>
        <p:nvPicPr>
          <p:cNvPr id="64" name="Bild 63" descr="Person med idé">
            <a:extLst>
              <a:ext uri="{FF2B5EF4-FFF2-40B4-BE49-F238E27FC236}">
                <a16:creationId xmlns:a16="http://schemas.microsoft.com/office/drawing/2014/main" id="{E9E4EC5A-C162-4E06-8F3C-7536E3CCA79B}"/>
              </a:ext>
            </a:extLst>
          </p:cNvPr>
          <p:cNvPicPr>
            <a:picLocks noChangeAspect="1"/>
          </p:cNvPicPr>
          <p:nvPr/>
        </p:nvPicPr>
        <p:blipFill>
          <a:blip r:embed="rId13">
            <a:lum bright="100000"/>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56821" y="3627728"/>
            <a:ext cx="1048654" cy="1048654"/>
          </a:xfrm>
          <a:prstGeom prst="rect">
            <a:avLst/>
          </a:prstGeom>
        </p:spPr>
      </p:pic>
      <p:sp>
        <p:nvSpPr>
          <p:cNvPr id="65" name="textruta 64">
            <a:extLst>
              <a:ext uri="{FF2B5EF4-FFF2-40B4-BE49-F238E27FC236}">
                <a16:creationId xmlns:a16="http://schemas.microsoft.com/office/drawing/2014/main" id="{4E0C2654-4095-4FAD-B711-43E9B196E255}"/>
              </a:ext>
            </a:extLst>
          </p:cNvPr>
          <p:cNvSpPr txBox="1"/>
          <p:nvPr/>
        </p:nvSpPr>
        <p:spPr>
          <a:xfrm>
            <a:off x="1154813" y="693816"/>
            <a:ext cx="9938303" cy="646331"/>
          </a:xfrm>
          <a:prstGeom prst="rect">
            <a:avLst/>
          </a:prstGeom>
          <a:noFill/>
        </p:spPr>
        <p:txBody>
          <a:bodyPr wrap="square" rtlCol="0">
            <a:spAutoFit/>
          </a:bodyPr>
          <a:lstStyle/>
          <a:p>
            <a:r>
              <a:rPr lang="sv-SE" sz="3600" dirty="0"/>
              <a:t>En månad med löpande statistikrapportering</a:t>
            </a:r>
          </a:p>
        </p:txBody>
      </p:sp>
      <p:pic>
        <p:nvPicPr>
          <p:cNvPr id="68" name="Bildobjekt 67" descr="En bild som visar text, inomhus, bärbar dator, dator&#10;&#10;Automatiskt genererad beskrivning">
            <a:extLst>
              <a:ext uri="{FF2B5EF4-FFF2-40B4-BE49-F238E27FC236}">
                <a16:creationId xmlns:a16="http://schemas.microsoft.com/office/drawing/2014/main" id="{1841A245-1557-4ACA-9333-811622BE66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45474" y="2611368"/>
            <a:ext cx="1464571" cy="1090368"/>
          </a:xfrm>
          <a:prstGeom prst="rect">
            <a:avLst/>
          </a:prstGeom>
        </p:spPr>
      </p:pic>
      <p:sp>
        <p:nvSpPr>
          <p:cNvPr id="57" name="Cylinder 56">
            <a:extLst>
              <a:ext uri="{FF2B5EF4-FFF2-40B4-BE49-F238E27FC236}">
                <a16:creationId xmlns:a16="http://schemas.microsoft.com/office/drawing/2014/main" id="{ED0885E5-D5D9-47EA-A21D-54FE8D9A4A33}"/>
              </a:ext>
            </a:extLst>
          </p:cNvPr>
          <p:cNvSpPr/>
          <p:nvPr/>
        </p:nvSpPr>
        <p:spPr bwMode="auto">
          <a:xfrm>
            <a:off x="8459980" y="3309901"/>
            <a:ext cx="964524" cy="1225195"/>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sz="1600" dirty="0"/>
              <a:t>Stora statistikdatabas</a:t>
            </a:r>
          </a:p>
        </p:txBody>
      </p:sp>
      <p:sp>
        <p:nvSpPr>
          <p:cNvPr id="48" name="Cylinder 47">
            <a:extLst>
              <a:ext uri="{FF2B5EF4-FFF2-40B4-BE49-F238E27FC236}">
                <a16:creationId xmlns:a16="http://schemas.microsoft.com/office/drawing/2014/main" id="{3F30F943-FACD-443A-8930-6287CDC96A32}"/>
              </a:ext>
            </a:extLst>
          </p:cNvPr>
          <p:cNvSpPr/>
          <p:nvPr/>
        </p:nvSpPr>
        <p:spPr bwMode="auto">
          <a:xfrm>
            <a:off x="7087695" y="3403735"/>
            <a:ext cx="700720" cy="1076325"/>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1200" dirty="0"/>
              <a:t>Årets statistik</a:t>
            </a:r>
          </a:p>
        </p:txBody>
      </p:sp>
      <p:sp>
        <p:nvSpPr>
          <p:cNvPr id="67" name="textruta 66">
            <a:extLst>
              <a:ext uri="{FF2B5EF4-FFF2-40B4-BE49-F238E27FC236}">
                <a16:creationId xmlns:a16="http://schemas.microsoft.com/office/drawing/2014/main" id="{B6A8A37C-E4F8-4BC2-A3F6-E03CBE32840D}"/>
              </a:ext>
            </a:extLst>
          </p:cNvPr>
          <p:cNvSpPr txBox="1"/>
          <p:nvPr/>
        </p:nvSpPr>
        <p:spPr>
          <a:xfrm>
            <a:off x="6686551" y="1552575"/>
            <a:ext cx="3114675" cy="923330"/>
          </a:xfrm>
          <a:prstGeom prst="rect">
            <a:avLst/>
          </a:prstGeom>
          <a:noFill/>
        </p:spPr>
        <p:txBody>
          <a:bodyPr wrap="square" rtlCol="0">
            <a:spAutoFit/>
          </a:bodyPr>
          <a:lstStyle/>
          <a:p>
            <a:r>
              <a:rPr lang="sv-SE" dirty="0"/>
              <a:t>Årets statistik tillgänglig för den egna enheten. Först vid årets slut blir den offentlig. </a:t>
            </a:r>
          </a:p>
        </p:txBody>
      </p:sp>
    </p:spTree>
    <p:extLst>
      <p:ext uri="{BB962C8B-B14F-4D97-AF65-F5344CB8AC3E}">
        <p14:creationId xmlns:p14="http://schemas.microsoft.com/office/powerpoint/2010/main" val="76987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B12857E-F634-49B6-B9DF-8EC77F1624FD}"/>
              </a:ext>
            </a:extLst>
          </p:cNvPr>
          <p:cNvSpPr>
            <a:spLocks noGrp="1"/>
          </p:cNvSpPr>
          <p:nvPr>
            <p:ph idx="1"/>
          </p:nvPr>
        </p:nvSpPr>
        <p:spPr>
          <a:xfrm>
            <a:off x="1177613" y="2342194"/>
            <a:ext cx="8446397" cy="3879861"/>
          </a:xfrm>
        </p:spPr>
        <p:txBody>
          <a:bodyPr>
            <a:noAutofit/>
          </a:bodyPr>
          <a:lstStyle/>
          <a:p>
            <a:pPr>
              <a:lnSpc>
                <a:spcPts val="2160"/>
              </a:lnSpc>
              <a:spcBef>
                <a:spcPts val="1200"/>
              </a:spcBef>
            </a:pPr>
            <a:r>
              <a:rPr lang="sv-SE" sz="2400" kern="1200" dirty="0">
                <a:solidFill>
                  <a:schemeClr val="lt1"/>
                </a:solidFill>
                <a:effectLst/>
              </a:rPr>
              <a:t>Huvudgudstjänster</a:t>
            </a:r>
          </a:p>
          <a:p>
            <a:pPr>
              <a:lnSpc>
                <a:spcPts val="2160"/>
              </a:lnSpc>
              <a:spcBef>
                <a:spcPts val="1200"/>
              </a:spcBef>
            </a:pPr>
            <a:r>
              <a:rPr lang="sv-SE" sz="2400" dirty="0">
                <a:effectLst/>
              </a:rPr>
              <a:t>Andra gudstjänster</a:t>
            </a:r>
            <a:endParaRPr lang="sv-SE" sz="2400" dirty="0">
              <a:effectLst/>
              <a:ea typeface="Calibri" panose="020F0502020204030204" pitchFamily="34" charset="0"/>
              <a:cs typeface="Times New Roman" panose="02020603050405020304" pitchFamily="18" charset="0"/>
            </a:endParaRPr>
          </a:p>
          <a:p>
            <a:pPr>
              <a:lnSpc>
                <a:spcPts val="2160"/>
              </a:lnSpc>
              <a:spcBef>
                <a:spcPts val="1200"/>
              </a:spcBef>
            </a:pPr>
            <a:r>
              <a:rPr lang="sv-SE" sz="2400" dirty="0">
                <a:effectLst/>
              </a:rPr>
              <a:t>Gudstjänster vid kyrkliga handlingar</a:t>
            </a:r>
            <a:endParaRPr lang="sv-SE" sz="2400" dirty="0">
              <a:effectLst/>
              <a:ea typeface="Calibri" panose="020F0502020204030204" pitchFamily="34" charset="0"/>
              <a:cs typeface="Times New Roman" panose="02020603050405020304" pitchFamily="18" charset="0"/>
            </a:endParaRPr>
          </a:p>
          <a:p>
            <a:pPr>
              <a:lnSpc>
                <a:spcPts val="2160"/>
              </a:lnSpc>
              <a:spcBef>
                <a:spcPts val="1200"/>
              </a:spcBef>
            </a:pPr>
            <a:r>
              <a:rPr lang="sv-SE" sz="2400" dirty="0">
                <a:effectLst/>
              </a:rPr>
              <a:t>Digitala gudstjänster</a:t>
            </a:r>
          </a:p>
          <a:p>
            <a:pPr>
              <a:lnSpc>
                <a:spcPts val="2160"/>
              </a:lnSpc>
              <a:spcBef>
                <a:spcPts val="1200"/>
              </a:spcBef>
            </a:pPr>
            <a:r>
              <a:rPr lang="sv-SE" sz="2400" dirty="0">
                <a:effectLst/>
              </a:rPr>
              <a:t>Viss diakonal verksamhet</a:t>
            </a:r>
            <a:endParaRPr lang="sv-SE" sz="2400" dirty="0">
              <a:effectLst/>
              <a:ea typeface="Calibri" panose="020F0502020204030204" pitchFamily="34" charset="0"/>
              <a:cs typeface="Times New Roman" panose="02020603050405020304" pitchFamily="18" charset="0"/>
            </a:endParaRPr>
          </a:p>
          <a:p>
            <a:pPr>
              <a:lnSpc>
                <a:spcPts val="2160"/>
              </a:lnSpc>
              <a:spcBef>
                <a:spcPts val="1200"/>
              </a:spcBef>
            </a:pPr>
            <a:r>
              <a:rPr lang="sv-SE" sz="2400" dirty="0">
                <a:effectLst/>
              </a:rPr>
              <a:t>Utställningar, visning av kyrkan och musikverksamhet</a:t>
            </a:r>
          </a:p>
          <a:p>
            <a:pPr>
              <a:lnSpc>
                <a:spcPts val="2160"/>
              </a:lnSpc>
              <a:spcBef>
                <a:spcPts val="1200"/>
              </a:spcBef>
            </a:pPr>
            <a:r>
              <a:rPr lang="sv-SE" sz="2400" dirty="0">
                <a:effectLst/>
              </a:rPr>
              <a:t>Uppsökande verksamhet, barngrupper</a:t>
            </a:r>
            <a:endParaRPr lang="sv-SE" sz="2400" dirty="0">
              <a:effectLst/>
              <a:ea typeface="Calibri" panose="020F0502020204030204" pitchFamily="34" charset="0"/>
              <a:cs typeface="Times New Roman" panose="02020603050405020304" pitchFamily="18" charset="0"/>
            </a:endParaRPr>
          </a:p>
          <a:p>
            <a:pPr>
              <a:lnSpc>
                <a:spcPts val="2160"/>
              </a:lnSpc>
              <a:spcBef>
                <a:spcPts val="1200"/>
              </a:spcBef>
            </a:pPr>
            <a:r>
              <a:rPr lang="sv-SE" sz="2400" dirty="0">
                <a:effectLst/>
              </a:rPr>
              <a:t>Vuxenverksamhet</a:t>
            </a:r>
          </a:p>
          <a:p>
            <a:pPr>
              <a:lnSpc>
                <a:spcPts val="2160"/>
              </a:lnSpc>
              <a:spcBef>
                <a:spcPts val="1200"/>
              </a:spcBef>
            </a:pPr>
            <a:r>
              <a:rPr lang="sv-SE" sz="2400" dirty="0">
                <a:effectLst/>
              </a:rPr>
              <a:t>Barn- och ungdomsverksamhet</a:t>
            </a:r>
            <a:endParaRPr lang="sv-SE" sz="2400" dirty="0">
              <a:effectLst/>
              <a:ea typeface="Calibri" panose="020F0502020204030204" pitchFamily="34" charset="0"/>
              <a:cs typeface="Times New Roman" panose="02020603050405020304" pitchFamily="18" charset="0"/>
            </a:endParaRPr>
          </a:p>
        </p:txBody>
      </p:sp>
      <p:sp>
        <p:nvSpPr>
          <p:cNvPr id="3" name="Rubrik 2">
            <a:extLst>
              <a:ext uri="{FF2B5EF4-FFF2-40B4-BE49-F238E27FC236}">
                <a16:creationId xmlns:a16="http://schemas.microsoft.com/office/drawing/2014/main" id="{5522C54D-9AD6-4E64-B1F7-B333BB100C32}"/>
              </a:ext>
            </a:extLst>
          </p:cNvPr>
          <p:cNvSpPr>
            <a:spLocks noGrp="1"/>
          </p:cNvSpPr>
          <p:nvPr>
            <p:ph type="title"/>
          </p:nvPr>
        </p:nvSpPr>
        <p:spPr/>
        <p:txBody>
          <a:bodyPr wrap="square" anchor="ctr">
            <a:normAutofit/>
          </a:bodyPr>
          <a:lstStyle/>
          <a:p>
            <a:r>
              <a:rPr lang="sv-SE" dirty="0"/>
              <a:t>Kategorier som rapporteras in</a:t>
            </a:r>
          </a:p>
        </p:txBody>
      </p:sp>
    </p:spTree>
    <p:extLst>
      <p:ext uri="{BB962C8B-B14F-4D97-AF65-F5344CB8AC3E}">
        <p14:creationId xmlns:p14="http://schemas.microsoft.com/office/powerpoint/2010/main" val="16520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EB821D3-3449-46D7-8225-21BF960BC7E7}"/>
              </a:ext>
            </a:extLst>
          </p:cNvPr>
          <p:cNvPicPr>
            <a:picLocks noGrp="1" noChangeAspect="1"/>
          </p:cNvPicPr>
          <p:nvPr>
            <p:ph idx="1"/>
          </p:nvPr>
        </p:nvPicPr>
        <p:blipFill>
          <a:blip r:embed="rId2"/>
          <a:stretch>
            <a:fillRect/>
          </a:stretch>
        </p:blipFill>
        <p:spPr>
          <a:xfrm>
            <a:off x="1907986" y="1512000"/>
            <a:ext cx="7924946" cy="4496198"/>
          </a:xfrm>
          <a:prstGeom prst="rect">
            <a:avLst/>
          </a:prstGeom>
          <a:ln>
            <a:solidFill>
              <a:schemeClr val="tx1"/>
            </a:solidFill>
          </a:ln>
          <a:effectLst>
            <a:outerShdw blurRad="50800" dist="38100" algn="l" rotWithShape="0">
              <a:prstClr val="black">
                <a:alpha val="40000"/>
              </a:prstClr>
            </a:outerShdw>
          </a:effectLst>
        </p:spPr>
      </p:pic>
      <p:sp>
        <p:nvSpPr>
          <p:cNvPr id="6" name="Rubrik 4">
            <a:extLst>
              <a:ext uri="{FF2B5EF4-FFF2-40B4-BE49-F238E27FC236}">
                <a16:creationId xmlns:a16="http://schemas.microsoft.com/office/drawing/2014/main" id="{0D0A9ECC-1179-4772-B01A-17206916A51D}"/>
              </a:ext>
            </a:extLst>
          </p:cNvPr>
          <p:cNvSpPr>
            <a:spLocks noGrp="1"/>
          </p:cNvSpPr>
          <p:nvPr>
            <p:ph type="title"/>
          </p:nvPr>
        </p:nvSpPr>
        <p:spPr>
          <a:xfrm>
            <a:off x="1160890" y="635944"/>
            <a:ext cx="10192909" cy="795814"/>
          </a:xfrm>
        </p:spPr>
        <p:txBody>
          <a:bodyPr>
            <a:normAutofit/>
          </a:bodyPr>
          <a:lstStyle/>
          <a:p>
            <a:r>
              <a:rPr lang="sv-SE" sz="2800" dirty="0"/>
              <a:t>Församlingens uppföljning och analys under innevarande år</a:t>
            </a:r>
          </a:p>
        </p:txBody>
      </p:sp>
    </p:spTree>
    <p:extLst>
      <p:ext uri="{BB962C8B-B14F-4D97-AF65-F5344CB8AC3E}">
        <p14:creationId xmlns:p14="http://schemas.microsoft.com/office/powerpoint/2010/main" val="39477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29ACD1D-DD9B-416B-9622-B4723ED0541C}"/>
              </a:ext>
            </a:extLst>
          </p:cNvPr>
          <p:cNvSpPr>
            <a:spLocks noGrp="1"/>
          </p:cNvSpPr>
          <p:nvPr>
            <p:ph type="title"/>
          </p:nvPr>
        </p:nvSpPr>
        <p:spPr/>
        <p:txBody>
          <a:bodyPr/>
          <a:lstStyle/>
          <a:p>
            <a:r>
              <a:rPr lang="sv-SE" dirty="0"/>
              <a:t>Slutord…</a:t>
            </a:r>
          </a:p>
        </p:txBody>
      </p:sp>
      <p:sp>
        <p:nvSpPr>
          <p:cNvPr id="9" name="Platshållare för innehåll 8">
            <a:extLst>
              <a:ext uri="{FF2B5EF4-FFF2-40B4-BE49-F238E27FC236}">
                <a16:creationId xmlns:a16="http://schemas.microsoft.com/office/drawing/2014/main" id="{68A6DC4F-AA3D-4DC7-8B8B-6AF0BA1FDDA3}"/>
              </a:ext>
            </a:extLst>
          </p:cNvPr>
          <p:cNvSpPr>
            <a:spLocks noGrp="1"/>
          </p:cNvSpPr>
          <p:nvPr>
            <p:ph idx="1"/>
          </p:nvPr>
        </p:nvSpPr>
        <p:spPr/>
        <p:txBody>
          <a:bodyPr/>
          <a:lstStyle/>
          <a:p>
            <a:r>
              <a:rPr lang="sv-SE" dirty="0"/>
              <a:t>Statistik är ett komplement och kan inte fånga alla dimensioner av möten, mening, känslor, tro och samhörighet i den kristna gemenskapen som gestaltas i församlingslivet. Att verksamhetsstatistiken inte fångar alla dimensioner gör dock inte att det inte är av intresse och nytta. Löpande insamling av statistik har förhoppningsvis potential att både underlätta och bidra i det strategiska församlingsarbete. </a:t>
            </a:r>
          </a:p>
        </p:txBody>
      </p:sp>
    </p:spTree>
    <p:extLst>
      <p:ext uri="{BB962C8B-B14F-4D97-AF65-F5344CB8AC3E}">
        <p14:creationId xmlns:p14="http://schemas.microsoft.com/office/powerpoint/2010/main" val="27790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4A9AD1-BCA7-47A8-A4C7-5B56CDCD2265}"/>
              </a:ext>
            </a:extLst>
          </p:cNvPr>
          <p:cNvSpPr>
            <a:spLocks noGrp="1"/>
          </p:cNvSpPr>
          <p:nvPr>
            <p:ph type="title"/>
          </p:nvPr>
        </p:nvSpPr>
        <p:spPr>
          <a:xfrm>
            <a:off x="999545" y="45394"/>
            <a:ext cx="10192909" cy="1588126"/>
          </a:xfrm>
        </p:spPr>
        <p:txBody>
          <a:bodyPr/>
          <a:lstStyle/>
          <a:p>
            <a:r>
              <a:rPr lang="sv-SE" dirty="0"/>
              <a:t>Vårt ansvar att tillgängliggöra</a:t>
            </a:r>
          </a:p>
        </p:txBody>
      </p:sp>
      <p:pic>
        <p:nvPicPr>
          <p:cNvPr id="4" name="Bildobjekt 3">
            <a:extLst>
              <a:ext uri="{FF2B5EF4-FFF2-40B4-BE49-F238E27FC236}">
                <a16:creationId xmlns:a16="http://schemas.microsoft.com/office/drawing/2014/main" id="{6E590E2D-EE0B-482F-8C11-DF22BF99F7A0}"/>
              </a:ext>
            </a:extLst>
          </p:cNvPr>
          <p:cNvPicPr>
            <a:picLocks noChangeAspect="1"/>
          </p:cNvPicPr>
          <p:nvPr/>
        </p:nvPicPr>
        <p:blipFill>
          <a:blip r:embed="rId2"/>
          <a:stretch>
            <a:fillRect/>
          </a:stretch>
        </p:blipFill>
        <p:spPr>
          <a:xfrm>
            <a:off x="285750" y="1495425"/>
            <a:ext cx="7613073" cy="3867150"/>
          </a:xfrm>
          <a:prstGeom prst="rect">
            <a:avLst/>
          </a:prstGeom>
        </p:spPr>
      </p:pic>
      <p:pic>
        <p:nvPicPr>
          <p:cNvPr id="6" name="Bildobjekt 5">
            <a:extLst>
              <a:ext uri="{FF2B5EF4-FFF2-40B4-BE49-F238E27FC236}">
                <a16:creationId xmlns:a16="http://schemas.microsoft.com/office/drawing/2014/main" id="{0480A90A-8758-4D4B-B627-D6C88B8C15C3}"/>
              </a:ext>
            </a:extLst>
          </p:cNvPr>
          <p:cNvPicPr>
            <a:picLocks noChangeAspect="1"/>
          </p:cNvPicPr>
          <p:nvPr/>
        </p:nvPicPr>
        <p:blipFill>
          <a:blip r:embed="rId3"/>
          <a:stretch>
            <a:fillRect/>
          </a:stretch>
        </p:blipFill>
        <p:spPr>
          <a:xfrm>
            <a:off x="4744610" y="3084537"/>
            <a:ext cx="7353300" cy="3559466"/>
          </a:xfrm>
          <a:prstGeom prst="rect">
            <a:avLst/>
          </a:prstGeom>
        </p:spPr>
      </p:pic>
      <p:pic>
        <p:nvPicPr>
          <p:cNvPr id="12" name="Bildobjekt 11">
            <a:extLst>
              <a:ext uri="{FF2B5EF4-FFF2-40B4-BE49-F238E27FC236}">
                <a16:creationId xmlns:a16="http://schemas.microsoft.com/office/drawing/2014/main" id="{1C10DE72-C0CC-42B6-BBE3-F7B8389ECB34}"/>
              </a:ext>
            </a:extLst>
          </p:cNvPr>
          <p:cNvPicPr>
            <a:picLocks noChangeAspect="1"/>
          </p:cNvPicPr>
          <p:nvPr/>
        </p:nvPicPr>
        <p:blipFill>
          <a:blip r:embed="rId4"/>
          <a:stretch>
            <a:fillRect/>
          </a:stretch>
        </p:blipFill>
        <p:spPr>
          <a:xfrm>
            <a:off x="667512" y="2386903"/>
            <a:ext cx="2299628" cy="3092603"/>
          </a:xfrm>
          <a:prstGeom prst="rect">
            <a:avLst/>
          </a:prstGeom>
          <a:ln>
            <a:solidFill>
              <a:schemeClr val="accent5">
                <a:lumMod val="40000"/>
                <a:lumOff val="60000"/>
              </a:schemeClr>
            </a:solidFill>
          </a:ln>
        </p:spPr>
      </p:pic>
      <p:pic>
        <p:nvPicPr>
          <p:cNvPr id="7" name="Bildobjekt 6">
            <a:extLst>
              <a:ext uri="{FF2B5EF4-FFF2-40B4-BE49-F238E27FC236}">
                <a16:creationId xmlns:a16="http://schemas.microsoft.com/office/drawing/2014/main" id="{04617AA0-0C07-4EFE-911C-BA5E933B9986}"/>
              </a:ext>
            </a:extLst>
          </p:cNvPr>
          <p:cNvPicPr>
            <a:picLocks noChangeAspect="1"/>
          </p:cNvPicPr>
          <p:nvPr/>
        </p:nvPicPr>
        <p:blipFill>
          <a:blip r:embed="rId5"/>
          <a:stretch>
            <a:fillRect/>
          </a:stretch>
        </p:blipFill>
        <p:spPr>
          <a:xfrm>
            <a:off x="2234544" y="3048781"/>
            <a:ext cx="2299628" cy="3136567"/>
          </a:xfrm>
          <a:prstGeom prst="rect">
            <a:avLst/>
          </a:prstGeom>
        </p:spPr>
      </p:pic>
      <p:pic>
        <p:nvPicPr>
          <p:cNvPr id="8" name="Bildobjekt 7">
            <a:extLst>
              <a:ext uri="{FF2B5EF4-FFF2-40B4-BE49-F238E27FC236}">
                <a16:creationId xmlns:a16="http://schemas.microsoft.com/office/drawing/2014/main" id="{C1377B81-6528-4884-820E-D276CCE61D79}"/>
              </a:ext>
            </a:extLst>
          </p:cNvPr>
          <p:cNvPicPr>
            <a:picLocks noChangeAspect="1"/>
          </p:cNvPicPr>
          <p:nvPr/>
        </p:nvPicPr>
        <p:blipFill>
          <a:blip r:embed="rId6"/>
          <a:stretch>
            <a:fillRect/>
          </a:stretch>
        </p:blipFill>
        <p:spPr>
          <a:xfrm>
            <a:off x="4222173" y="3429000"/>
            <a:ext cx="2299628" cy="3293535"/>
          </a:xfrm>
          <a:prstGeom prst="rect">
            <a:avLst/>
          </a:prstGeom>
        </p:spPr>
      </p:pic>
    </p:spTree>
    <p:extLst>
      <p:ext uri="{BB962C8B-B14F-4D97-AF65-F5344CB8AC3E}">
        <p14:creationId xmlns:p14="http://schemas.microsoft.com/office/powerpoint/2010/main" val="17126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BCA7E2A-9472-49FE-8310-FE4E41025132}"/>
              </a:ext>
            </a:extLst>
          </p:cNvPr>
          <p:cNvSpPr>
            <a:spLocks noGrp="1"/>
          </p:cNvSpPr>
          <p:nvPr>
            <p:ph idx="1"/>
          </p:nvPr>
        </p:nvSpPr>
        <p:spPr/>
        <p:txBody>
          <a:bodyPr/>
          <a:lstStyle/>
          <a:p>
            <a:r>
              <a:rPr lang="sv-SE" dirty="0"/>
              <a:t>Ekonomisk redogörelse</a:t>
            </a:r>
          </a:p>
          <a:p>
            <a:r>
              <a:rPr lang="sv-SE" dirty="0"/>
              <a:t>”Pastoratsrapport”</a:t>
            </a:r>
          </a:p>
          <a:p>
            <a:r>
              <a:rPr lang="sv-SE" dirty="0"/>
              <a:t>”Viss diakonal statistik”</a:t>
            </a:r>
          </a:p>
          <a:p>
            <a:r>
              <a:rPr lang="sv-SE" dirty="0"/>
              <a:t>Medlemsutveckling</a:t>
            </a:r>
          </a:p>
          <a:p>
            <a:r>
              <a:rPr lang="sv-SE" dirty="0"/>
              <a:t>Datauttag</a:t>
            </a:r>
          </a:p>
          <a:p>
            <a:r>
              <a:rPr lang="sv-SE" dirty="0"/>
              <a:t>Hållbarhet</a:t>
            </a:r>
          </a:p>
        </p:txBody>
      </p:sp>
      <p:sp>
        <p:nvSpPr>
          <p:cNvPr id="3" name="Rubrik 2">
            <a:extLst>
              <a:ext uri="{FF2B5EF4-FFF2-40B4-BE49-F238E27FC236}">
                <a16:creationId xmlns:a16="http://schemas.microsoft.com/office/drawing/2014/main" id="{3EF6E402-2A54-4F85-85E3-83736084A5C1}"/>
              </a:ext>
            </a:extLst>
          </p:cNvPr>
          <p:cNvSpPr>
            <a:spLocks noGrp="1"/>
          </p:cNvSpPr>
          <p:nvPr>
            <p:ph type="title"/>
          </p:nvPr>
        </p:nvSpPr>
        <p:spPr/>
        <p:txBody>
          <a:bodyPr/>
          <a:lstStyle/>
          <a:p>
            <a:r>
              <a:rPr lang="sv-SE" dirty="0" err="1"/>
              <a:t>VisA</a:t>
            </a:r>
            <a:r>
              <a:rPr lang="sv-SE" dirty="0"/>
              <a:t> nytt verktyg för uppföljning</a:t>
            </a:r>
          </a:p>
        </p:txBody>
      </p:sp>
      <p:pic>
        <p:nvPicPr>
          <p:cNvPr id="4" name="Platshållare för innehåll 3">
            <a:extLst>
              <a:ext uri="{FF2B5EF4-FFF2-40B4-BE49-F238E27FC236}">
                <a16:creationId xmlns:a16="http://schemas.microsoft.com/office/drawing/2014/main" id="{E9BDD781-271E-4B72-8231-4BD0519DFF9E}"/>
              </a:ext>
            </a:extLst>
          </p:cNvPr>
          <p:cNvPicPr>
            <a:picLocks noChangeAspect="1"/>
          </p:cNvPicPr>
          <p:nvPr/>
        </p:nvPicPr>
        <p:blipFill>
          <a:blip r:embed="rId2"/>
          <a:stretch>
            <a:fillRect/>
          </a:stretch>
        </p:blipFill>
        <p:spPr>
          <a:xfrm>
            <a:off x="5775625" y="2133419"/>
            <a:ext cx="8171101" cy="4724581"/>
          </a:xfrm>
          <a:prstGeom prst="rect">
            <a:avLst/>
          </a:prstGeom>
        </p:spPr>
      </p:pic>
    </p:spTree>
    <p:extLst>
      <p:ext uri="{BB962C8B-B14F-4D97-AF65-F5344CB8AC3E}">
        <p14:creationId xmlns:p14="http://schemas.microsoft.com/office/powerpoint/2010/main" val="391000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orm avdelare Övre, Form avdelare nedre, Rensa Urval, Utsnitt IndelningsÅr, Utsnitt Ortstyp, Utsnitt RedovisningsÅr, Utsnitt Ek Enhet, image, Form avdelare V, Form Avdelare H, Utsnitt Kontrakt, Utsnitt Stift, card, Resultat, Likviditet i månader kyrkoavgift, Folkmängd och tillhöriga, Antal anställda &amp; lön per anställd, Utsnitt Enhe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Sammanfattning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actionButton, basicShape, basicShape, basicShape, basicShape, Resultaträkning, Nyckeltal, Nyckeltal, Nyckeltal, slicer, slicer, slicer, slicer, slicer, card, slicer, slicer, slicer, slicer, Resultaträkning, slicer, slicer, image, basicShape, basicShape, slicer, slicer, card, slicer, Nyckeltal, Nyckeltal, Nyckeltal.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Jmf Sammanfattning RR</a:t>
            </a:r>
          </a:p>
        </p:txBody>
      </p:sp>
      <p:sp>
        <p:nvSpPr>
          <p:cNvPr id="5" name="Ellips 4">
            <a:extLst>
              <a:ext uri="{FF2B5EF4-FFF2-40B4-BE49-F238E27FC236}">
                <a16:creationId xmlns:a16="http://schemas.microsoft.com/office/drawing/2014/main" id="{1A6506D4-7310-4204-8F14-CA8CDE0C0D0C}"/>
              </a:ext>
            </a:extLst>
          </p:cNvPr>
          <p:cNvSpPr/>
          <p:nvPr/>
        </p:nvSpPr>
        <p:spPr>
          <a:xfrm>
            <a:off x="112538" y="1864711"/>
            <a:ext cx="1217497" cy="10724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7A61A0FC-3CAD-41E8-97FB-0477D73C43FB}"/>
              </a:ext>
            </a:extLst>
          </p:cNvPr>
          <p:cNvSpPr/>
          <p:nvPr/>
        </p:nvSpPr>
        <p:spPr>
          <a:xfrm>
            <a:off x="10600741" y="3767451"/>
            <a:ext cx="1217497" cy="10724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B5B2C-9A01-4859-8095-807FC87297BE}"/>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E6EA5920-94C3-4D23-B2FD-5FFAA20B314E}"/>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23C3FD5C-632D-477C-A99E-66A91C59997A}"/>
              </a:ext>
            </a:extLst>
          </p:cNvPr>
          <p:cNvPicPr>
            <a:picLocks noChangeAspect="1"/>
          </p:cNvPicPr>
          <p:nvPr/>
        </p:nvPicPr>
        <p:blipFill>
          <a:blip r:embed="rId2"/>
          <a:stretch>
            <a:fillRect/>
          </a:stretch>
        </p:blipFill>
        <p:spPr>
          <a:xfrm>
            <a:off x="-1" y="0"/>
            <a:ext cx="12635249" cy="6858000"/>
          </a:xfrm>
          <a:prstGeom prst="rect">
            <a:avLst/>
          </a:prstGeom>
        </p:spPr>
      </p:pic>
    </p:spTree>
    <p:extLst>
      <p:ext uri="{BB962C8B-B14F-4D97-AF65-F5344CB8AC3E}">
        <p14:creationId xmlns:p14="http://schemas.microsoft.com/office/powerpoint/2010/main" val="58674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AB92EF0-EC0A-42FB-851B-2A1BC5826C37}"/>
              </a:ext>
            </a:extLst>
          </p:cNvPr>
          <p:cNvPicPr>
            <a:picLocks noChangeAspect="1"/>
          </p:cNvPicPr>
          <p:nvPr/>
        </p:nvPicPr>
        <p:blipFill>
          <a:blip r:embed="rId2"/>
          <a:stretch>
            <a:fillRect/>
          </a:stretch>
        </p:blipFill>
        <p:spPr>
          <a:xfrm>
            <a:off x="-331695" y="0"/>
            <a:ext cx="13131939" cy="6858000"/>
          </a:xfrm>
          <a:prstGeom prst="rect">
            <a:avLst/>
          </a:prstGeom>
        </p:spPr>
      </p:pic>
      <p:sp>
        <p:nvSpPr>
          <p:cNvPr id="3" name="Underrubrik 2">
            <a:extLst>
              <a:ext uri="{FF2B5EF4-FFF2-40B4-BE49-F238E27FC236}">
                <a16:creationId xmlns:a16="http://schemas.microsoft.com/office/drawing/2014/main" id="{5BFDB555-F251-48AD-A123-BEDA042C32D7}"/>
              </a:ext>
            </a:extLst>
          </p:cNvPr>
          <p:cNvSpPr>
            <a:spLocks noGrp="1"/>
          </p:cNvSpPr>
          <p:nvPr>
            <p:ph type="subTitle" idx="1"/>
          </p:nvPr>
        </p:nvSpPr>
        <p:spPr/>
        <p:txBody>
          <a:bodyPr/>
          <a:lstStyle/>
          <a:p>
            <a:endParaRPr lang="sv-SE"/>
          </a:p>
        </p:txBody>
      </p:sp>
      <p:sp>
        <p:nvSpPr>
          <p:cNvPr id="7" name="Rektangel 6">
            <a:extLst>
              <a:ext uri="{FF2B5EF4-FFF2-40B4-BE49-F238E27FC236}">
                <a16:creationId xmlns:a16="http://schemas.microsoft.com/office/drawing/2014/main" id="{5C9A4445-38D9-4355-8E18-BA4448F555A0}"/>
              </a:ext>
            </a:extLst>
          </p:cNvPr>
          <p:cNvSpPr/>
          <p:nvPr/>
        </p:nvSpPr>
        <p:spPr>
          <a:xfrm>
            <a:off x="4479802" y="358436"/>
            <a:ext cx="6026273" cy="2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F97FDB07-F483-402B-8067-86575E730921}"/>
              </a:ext>
            </a:extLst>
          </p:cNvPr>
          <p:cNvSpPr/>
          <p:nvPr/>
        </p:nvSpPr>
        <p:spPr>
          <a:xfrm>
            <a:off x="11079333" y="2441575"/>
            <a:ext cx="1274593" cy="16557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F12A9BB7-BCE9-4F45-967C-824F32B07F72}"/>
              </a:ext>
            </a:extLst>
          </p:cNvPr>
          <p:cNvSpPr/>
          <p:nvPr/>
        </p:nvSpPr>
        <p:spPr>
          <a:xfrm>
            <a:off x="112539" y="1301293"/>
            <a:ext cx="995778" cy="922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929E8463-6D20-466D-A7B5-57FE6AC67F2C}"/>
              </a:ext>
            </a:extLst>
          </p:cNvPr>
          <p:cNvSpPr/>
          <p:nvPr/>
        </p:nvSpPr>
        <p:spPr>
          <a:xfrm>
            <a:off x="116889" y="2294136"/>
            <a:ext cx="995778" cy="3769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14109A81-EE99-49DF-B3AF-889D3ACF80EE}"/>
              </a:ext>
            </a:extLst>
          </p:cNvPr>
          <p:cNvSpPr/>
          <p:nvPr/>
        </p:nvSpPr>
        <p:spPr>
          <a:xfrm>
            <a:off x="6379195" y="2559411"/>
            <a:ext cx="1274593" cy="20852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47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Lst>
  </p:timing>
</p:sld>
</file>

<file path=ppt/theme/theme1.xml><?xml version="1.0" encoding="utf-8"?>
<a:theme xmlns:a="http://schemas.openxmlformats.org/drawingml/2006/main" name="Grön">
  <a:themeElements>
    <a:clrScheme name="Grön 1">
      <a:dk1>
        <a:srgbClr val="000000"/>
      </a:dk1>
      <a:lt1>
        <a:srgbClr val="FFFFFF"/>
      </a:lt1>
      <a:dk2>
        <a:srgbClr val="496920"/>
      </a:dk2>
      <a:lt2>
        <a:srgbClr val="E7E6E6"/>
      </a:lt2>
      <a:accent1>
        <a:srgbClr val="6B9530"/>
      </a:accent1>
      <a:accent2>
        <a:srgbClr val="AFCA0B"/>
      </a:accent2>
      <a:accent3>
        <a:srgbClr val="DDDF4B"/>
      </a:accent3>
      <a:accent4>
        <a:srgbClr val="496920"/>
      </a:accent4>
      <a:accent5>
        <a:srgbClr val="919191"/>
      </a:accent5>
      <a:accent6>
        <a:srgbClr val="CCCCCC"/>
      </a:accent6>
      <a:hlink>
        <a:srgbClr val="496920"/>
      </a:hlink>
      <a:folHlink>
        <a:srgbClr val="2E430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enska kyrkan Grön.potx" id="{565F0357-97B0-4784-9A80-C00750604D46}" vid="{607B20E8-A7C0-4425-BE74-80AE281F473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9A428A7CF8FB54FB63D5220DB2666EE" ma:contentTypeVersion="4" ma:contentTypeDescription="Skapa ett nytt dokument." ma:contentTypeScope="" ma:versionID="b2dd5fabe9678cdff19374c02de09d83">
  <xsd:schema xmlns:xsd="http://www.w3.org/2001/XMLSchema" xmlns:xs="http://www.w3.org/2001/XMLSchema" xmlns:p="http://schemas.microsoft.com/office/2006/metadata/properties" xmlns:ns2="30c8b05f-934a-44a9-9657-501bb9df6103" xmlns:ns3="6af389f7-6d54-41f8-b038-2a74008dbb38" targetNamespace="http://schemas.microsoft.com/office/2006/metadata/properties" ma:root="true" ma:fieldsID="8b3fd94f8a3a4c43f26e9efa0468bece" ns2:_="" ns3:_="">
    <xsd:import namespace="30c8b05f-934a-44a9-9657-501bb9df6103"/>
    <xsd:import namespace="6af389f7-6d54-41f8-b038-2a74008dbb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8b05f-934a-44a9-9657-501bb9df6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f389f7-6d54-41f8-b038-2a74008dbb3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F2A1D-2100-4154-B22F-B510B8C1989D}">
  <ds:schemaRefs>
    <ds:schemaRef ds:uri="http://schemas.openxmlformats.org/package/2006/metadata/core-properties"/>
    <ds:schemaRef ds:uri="30c8b05f-934a-44a9-9657-501bb9df6103"/>
    <ds:schemaRef ds:uri="http://schemas.microsoft.com/office/2006/documentManagement/types"/>
    <ds:schemaRef ds:uri="http://schemas.microsoft.com/office/infopath/2007/PartnerControls"/>
    <ds:schemaRef ds:uri="6af389f7-6d54-41f8-b038-2a74008dbb38"/>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0EFF934-BD42-42C5-B66A-618826C7B4CF}">
  <ds:schemaRefs>
    <ds:schemaRef ds:uri="http://schemas.microsoft.com/sharepoint/v3/contenttype/forms"/>
  </ds:schemaRefs>
</ds:datastoreItem>
</file>

<file path=customXml/itemProps3.xml><?xml version="1.0" encoding="utf-8"?>
<ds:datastoreItem xmlns:ds="http://schemas.openxmlformats.org/officeDocument/2006/customXml" ds:itemID="{F56DD0C7-904B-4291-9A9A-188A8927A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8b05f-934a-44a9-9657-501bb9df6103"/>
    <ds:schemaRef ds:uri="6af389f7-6d54-41f8-b038-2a74008db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Svenska kyrkan Grön</Template>
  <TotalTime>331</TotalTime>
  <Words>2006</Words>
  <Application>Microsoft Office PowerPoint</Application>
  <PresentationFormat>Bredbild</PresentationFormat>
  <Paragraphs>829</Paragraphs>
  <Slides>31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31</vt:i4>
      </vt:variant>
    </vt:vector>
  </HeadingPairs>
  <TitlesOfParts>
    <vt:vector size="35" baseType="lpstr">
      <vt:lpstr>Arial</vt:lpstr>
      <vt:lpstr>Calibri</vt:lpstr>
      <vt:lpstr>Times</vt:lpstr>
      <vt:lpstr>Grön</vt:lpstr>
      <vt:lpstr>PowerPoint-presentation</vt:lpstr>
      <vt:lpstr>Kyrkostatistik</vt:lpstr>
      <vt:lpstr>Kategorier som rapporteras in</vt:lpstr>
      <vt:lpstr>Vårt ansvar att tillgängliggöra</vt:lpstr>
      <vt:lpstr>VisA nytt verktyg för uppföljning</vt:lpstr>
      <vt:lpstr>Sammanfattning</vt:lpstr>
      <vt:lpstr>Jmf Sammanfattning RR</vt:lpstr>
      <vt:lpstr>PowerPoint-presentation</vt:lpstr>
      <vt:lpstr>PowerPoint-presentation</vt:lpstr>
      <vt:lpstr>PowerPoint-presentation</vt:lpstr>
      <vt:lpstr>Den kyrkliga seden</vt:lpstr>
      <vt:lpstr>PowerPoint-presentation</vt:lpstr>
      <vt:lpstr>PowerPoint-presentation</vt:lpstr>
      <vt:lpstr>PowerPoint-presentation</vt:lpstr>
      <vt:lpstr>PowerPoint-presentation</vt:lpstr>
      <vt:lpstr>PowerPoint-presentation</vt:lpstr>
      <vt:lpstr>PowerPoint-presentation</vt:lpstr>
      <vt:lpstr>Demografi</vt:lpstr>
      <vt:lpstr>Demografi</vt:lpstr>
      <vt:lpstr>PowerPoint-presentation</vt:lpstr>
      <vt:lpstr>PowerPoint-presentation</vt:lpstr>
      <vt:lpstr>Förfrågningar </vt:lpstr>
      <vt:lpstr>PowerPoint-presentation</vt:lpstr>
      <vt:lpstr>Energianvändning</vt:lpstr>
      <vt:lpstr>Miljö</vt:lpstr>
      <vt:lpstr>Från insamling via papper till app </vt:lpstr>
      <vt:lpstr>Löpande insamling av verksamhetsstatistik  från och med januari 2022</vt:lpstr>
      <vt:lpstr>PowerPoint-presentation</vt:lpstr>
      <vt:lpstr>PowerPoint-presentation</vt:lpstr>
      <vt:lpstr>Församlingens uppföljning och analys under innevarande år</vt:lpstr>
      <vt:lpstr>Slutord…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 Hellsing</dc:creator>
  <cp:lastModifiedBy>Marjo Nevala Löfkvist</cp:lastModifiedBy>
  <cp:revision>23</cp:revision>
  <dcterms:created xsi:type="dcterms:W3CDTF">2021-10-07T08:50:36Z</dcterms:created>
  <dcterms:modified xsi:type="dcterms:W3CDTF">2021-10-08T12:28:51Z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0x010100D9A428A7CF8FB54FB63D5220DB2666EE</vt:lpwstr>
  </property>
</Properties>
</file>