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5" r:id="rId9"/>
    <p:sldId id="263" r:id="rId10"/>
    <p:sldId id="264" r:id="rId11"/>
    <p:sldId id="267" r:id="rId12"/>
    <p:sldId id="268" r:id="rId13"/>
    <p:sldId id="269" r:id="rId14"/>
    <p:sldId id="271" r:id="rId15"/>
    <p:sldId id="272" r:id="rId16"/>
    <p:sldId id="273" r:id="rId1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jW6qMjk+JmJghw6m8GOzPBlLCFl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992"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da31dab983_5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gda31dab983_5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d8adfc0802_4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5" name="Google Shape;165;gd8adfc0802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0" name="Google Shape;20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d8adfc0802_4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1" name="Google Shape;211;gd8adfc0802_4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da31dab983_5_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2" name="Google Shape;222;gda31dab983_5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9" name="Google Shape;24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cbc388db70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4" name="Google Shape;264;gcbc388db70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5" name="Google Shape;27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8" name="Google Shape;8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c5f190c1b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9" name="Google Shape;99;gc5f190c1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0" name="Google Shape;11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1" name="Google Shape;12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2" name="Google Shape;13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3" name="Google Shape;14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d8adfc0802_4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7" name="Google Shape;177;gd8adfc0802_4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c47d2deb43_1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4" name="Google Shape;154;gc47d2deb43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Rubrikbild" type="title">
  <p:cSld name="TITLE">
    <p:spTree>
      <p:nvGrpSpPr>
        <p:cNvPr id="1" name="Shape 11"/>
        <p:cNvGrpSpPr/>
        <p:nvPr/>
      </p:nvGrpSpPr>
      <p:grpSpPr>
        <a:xfrm>
          <a:off x="0" y="0"/>
          <a:ext cx="0" cy="0"/>
          <a:chOff x="0" y="0"/>
          <a:chExt cx="0" cy="0"/>
        </a:xfrm>
      </p:grpSpPr>
      <p:sp>
        <p:nvSpPr>
          <p:cNvPr id="12" name="Google Shape;12;p2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Lodrät rubrik och text" type="vertTitleAndTx">
  <p:cSld name="VERTICAL_TITLE_AND_VERTICAL_TEXT">
    <p:spTree>
      <p:nvGrpSpPr>
        <p:cNvPr id="1" name="Shape 68"/>
        <p:cNvGrpSpPr/>
        <p:nvPr/>
      </p:nvGrpSpPr>
      <p:grpSpPr>
        <a:xfrm>
          <a:off x="0" y="0"/>
          <a:ext cx="0" cy="0"/>
          <a:chOff x="0" y="0"/>
          <a:chExt cx="0" cy="0"/>
        </a:xfrm>
      </p:grpSpPr>
      <p:sp>
        <p:nvSpPr>
          <p:cNvPr id="69" name="Google Shape;69;p3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vsnittsrubrik" type="secHead">
  <p:cSld name="SECTION_HEADER">
    <p:spTree>
      <p:nvGrpSpPr>
        <p:cNvPr id="1" name="Shape 17"/>
        <p:cNvGrpSpPr/>
        <p:nvPr/>
      </p:nvGrpSpPr>
      <p:grpSpPr>
        <a:xfrm>
          <a:off x="0" y="0"/>
          <a:ext cx="0" cy="0"/>
          <a:chOff x="0" y="0"/>
          <a:chExt cx="0" cy="0"/>
        </a:xfrm>
      </p:grpSpPr>
      <p:sp>
        <p:nvSpPr>
          <p:cNvPr id="18" name="Google Shape;18;p2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0" name="Google Shape;20;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vå delar" type="twoObj">
  <p:cSld name="TWO_OBJECTS">
    <p:spTree>
      <p:nvGrpSpPr>
        <p:cNvPr id="1" name="Shape 23"/>
        <p:cNvGrpSpPr/>
        <p:nvPr/>
      </p:nvGrpSpPr>
      <p:grpSpPr>
        <a:xfrm>
          <a:off x="0" y="0"/>
          <a:ext cx="0" cy="0"/>
          <a:chOff x="0" y="0"/>
          <a:chExt cx="0" cy="0"/>
        </a:xfrm>
      </p:grpSpPr>
      <p:sp>
        <p:nvSpPr>
          <p:cNvPr id="24" name="Google Shape;24;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2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Jämförelse" type="twoTxTwoObj">
  <p:cSld name="TWO_OBJECTS_WITH_TEXT">
    <p:spTree>
      <p:nvGrpSpPr>
        <p:cNvPr id="1" name="Shape 30"/>
        <p:cNvGrpSpPr/>
        <p:nvPr/>
      </p:nvGrpSpPr>
      <p:grpSpPr>
        <a:xfrm>
          <a:off x="0" y="0"/>
          <a:ext cx="0" cy="0"/>
          <a:chOff x="0" y="0"/>
          <a:chExt cx="0" cy="0"/>
        </a:xfrm>
      </p:grpSpPr>
      <p:sp>
        <p:nvSpPr>
          <p:cNvPr id="31" name="Google Shape;31;p2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3" name="Google Shape;33;p2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5" name="Google Shape;35;p2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dast rubrik" type="titleOnly">
  <p:cSld name="TITLE_ONLY">
    <p:spTree>
      <p:nvGrpSpPr>
        <p:cNvPr id="1" name="Shape 39"/>
        <p:cNvGrpSpPr/>
        <p:nvPr/>
      </p:nvGrpSpPr>
      <p:grpSpPr>
        <a:xfrm>
          <a:off x="0" y="0"/>
          <a:ext cx="0" cy="0"/>
          <a:chOff x="0" y="0"/>
          <a:chExt cx="0" cy="0"/>
        </a:xfrm>
      </p:grpSpPr>
      <p:sp>
        <p:nvSpPr>
          <p:cNvPr id="40" name="Google Shape;4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om" type="blank">
  <p:cSld name="BLANK">
    <p:spTree>
      <p:nvGrpSpPr>
        <p:cNvPr id="1" name="Shape 44"/>
        <p:cNvGrpSpPr/>
        <p:nvPr/>
      </p:nvGrpSpPr>
      <p:grpSpPr>
        <a:xfrm>
          <a:off x="0" y="0"/>
          <a:ext cx="0" cy="0"/>
          <a:chOff x="0" y="0"/>
          <a:chExt cx="0" cy="0"/>
        </a:xfrm>
      </p:grpSpPr>
      <p:sp>
        <p:nvSpPr>
          <p:cNvPr id="45" name="Google Shape;4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med bildtext" type="objTx">
  <p:cSld name="OBJECT_WITH_CAPTION_TEXT">
    <p:spTree>
      <p:nvGrpSpPr>
        <p:cNvPr id="1" name="Shape 48"/>
        <p:cNvGrpSpPr/>
        <p:nvPr/>
      </p:nvGrpSpPr>
      <p:grpSpPr>
        <a:xfrm>
          <a:off x="0" y="0"/>
          <a:ext cx="0" cy="0"/>
          <a:chOff x="0" y="0"/>
          <a:chExt cx="0" cy="0"/>
        </a:xfrm>
      </p:grpSpPr>
      <p:sp>
        <p:nvSpPr>
          <p:cNvPr id="49" name="Google Shape;49;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1" name="Google Shape;51;p2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2" name="Google Shape;52;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ld med bildtext" type="picTx">
  <p:cSld name="PICTURE_WITH_CAPTION_TEXT">
    <p:spTree>
      <p:nvGrpSpPr>
        <p:cNvPr id="1" name="Shape 55"/>
        <p:cNvGrpSpPr/>
        <p:nvPr/>
      </p:nvGrpSpPr>
      <p:grpSpPr>
        <a:xfrm>
          <a:off x="0" y="0"/>
          <a:ext cx="0" cy="0"/>
          <a:chOff x="0" y="0"/>
          <a:chExt cx="0" cy="0"/>
        </a:xfrm>
      </p:grpSpPr>
      <p:sp>
        <p:nvSpPr>
          <p:cNvPr id="56" name="Google Shape;56;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9"/>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8" name="Google Shape;58;p2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9" name="Google Shape;59;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Rubrik och lodrät text" type="vertTx">
  <p:cSld name="VERTICAL_TEXT">
    <p:spTree>
      <p:nvGrpSpPr>
        <p:cNvPr id="1" name="Shape 62"/>
        <p:cNvGrpSpPr/>
        <p:nvPr/>
      </p:nvGrpSpPr>
      <p:grpSpPr>
        <a:xfrm>
          <a:off x="0" y="0"/>
          <a:ext cx="0" cy="0"/>
          <a:chOff x="0" y="0"/>
          <a:chExt cx="0" cy="0"/>
        </a:xfrm>
      </p:grpSpPr>
      <p:sp>
        <p:nvSpPr>
          <p:cNvPr id="63" name="Google Shape;63;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jp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jp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www.svenskakyrkan.se/framtidenborhososs/finns-det-rum-for-mig" TargetMode="External"/><Relationship Id="rId5" Type="http://schemas.openxmlformats.org/officeDocument/2006/relationships/image" Target="../media/image4.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gda31dab983_5_11"/>
          <p:cNvSpPr/>
          <p:nvPr/>
        </p:nvSpPr>
        <p:spPr>
          <a:xfrm>
            <a:off x="-14468" y="0"/>
            <a:ext cx="12220800" cy="5815500"/>
          </a:xfrm>
          <a:prstGeom prst="rect">
            <a:avLst/>
          </a:prstGeom>
          <a:solidFill>
            <a:srgbClr val="C9C9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9" name="Google Shape;79;gda31dab983_5_11"/>
          <p:cNvSpPr txBox="1">
            <a:spLocks noGrp="1"/>
          </p:cNvSpPr>
          <p:nvPr>
            <p:ph type="ctrTitle"/>
          </p:nvPr>
        </p:nvSpPr>
        <p:spPr>
          <a:xfrm>
            <a:off x="1524000" y="360363"/>
            <a:ext cx="9144000" cy="23877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C00000"/>
              </a:buClr>
              <a:buSzPts val="6000"/>
              <a:buFont typeface="Calibri"/>
              <a:buNone/>
            </a:pPr>
            <a:r>
              <a:rPr lang="sv-SE" b="1">
                <a:solidFill>
                  <a:srgbClr val="C00000"/>
                </a:solidFill>
              </a:rPr>
              <a:t>Finns det rum för mig?</a:t>
            </a:r>
            <a:endParaRPr/>
          </a:p>
        </p:txBody>
      </p:sp>
      <p:pic>
        <p:nvPicPr>
          <p:cNvPr id="80" name="Google Shape;80;gda31dab983_5_11"/>
          <p:cNvPicPr preferRelativeResize="0"/>
          <p:nvPr/>
        </p:nvPicPr>
        <p:blipFill rotWithShape="1">
          <a:blip r:embed="rId3">
            <a:alphaModFix/>
          </a:blip>
          <a:srcRect l="1582" t="52463" r="6421" b="27448"/>
          <a:stretch/>
        </p:blipFill>
        <p:spPr>
          <a:xfrm>
            <a:off x="72571" y="68403"/>
            <a:ext cx="12040723" cy="1478671"/>
          </a:xfrm>
          <a:prstGeom prst="rect">
            <a:avLst/>
          </a:prstGeom>
          <a:noFill/>
          <a:ln>
            <a:noFill/>
          </a:ln>
        </p:spPr>
      </p:pic>
      <p:grpSp>
        <p:nvGrpSpPr>
          <p:cNvPr id="81" name="Google Shape;81;gda31dab983_5_11"/>
          <p:cNvGrpSpPr/>
          <p:nvPr/>
        </p:nvGrpSpPr>
        <p:grpSpPr>
          <a:xfrm>
            <a:off x="7451564" y="5874081"/>
            <a:ext cx="4589279" cy="839676"/>
            <a:chOff x="7109726" y="5811495"/>
            <a:chExt cx="4930997" cy="902199"/>
          </a:xfrm>
        </p:grpSpPr>
        <p:pic>
          <p:nvPicPr>
            <p:cNvPr id="82" name="Google Shape;82;gda31dab983_5_11" descr="En bild som visar text&#10;&#10;Automatiskt genererad beskrivning"/>
            <p:cNvPicPr preferRelativeResize="0"/>
            <p:nvPr/>
          </p:nvPicPr>
          <p:blipFill rotWithShape="1">
            <a:blip r:embed="rId4">
              <a:alphaModFix/>
            </a:blip>
            <a:srcRect/>
            <a:stretch/>
          </p:blipFill>
          <p:spPr>
            <a:xfrm>
              <a:off x="9571596" y="5811495"/>
              <a:ext cx="2469126" cy="883906"/>
            </a:xfrm>
            <a:prstGeom prst="rect">
              <a:avLst/>
            </a:prstGeom>
            <a:noFill/>
            <a:ln>
              <a:noFill/>
            </a:ln>
          </p:spPr>
        </p:pic>
        <p:pic>
          <p:nvPicPr>
            <p:cNvPr id="83" name="Google Shape;83;gda31dab983_5_11" descr="En bild som visar text&#10;&#10;Automatiskt genererad beskrivning"/>
            <p:cNvPicPr preferRelativeResize="0"/>
            <p:nvPr/>
          </p:nvPicPr>
          <p:blipFill rotWithShape="1">
            <a:blip r:embed="rId5">
              <a:alphaModFix/>
            </a:blip>
            <a:srcRect t="30929" b="41925"/>
            <a:stretch/>
          </p:blipFill>
          <p:spPr>
            <a:xfrm>
              <a:off x="8266888" y="6385213"/>
              <a:ext cx="1210107" cy="328481"/>
            </a:xfrm>
            <a:prstGeom prst="rect">
              <a:avLst/>
            </a:prstGeom>
            <a:noFill/>
            <a:ln>
              <a:noFill/>
            </a:ln>
          </p:spPr>
        </p:pic>
        <p:pic>
          <p:nvPicPr>
            <p:cNvPr id="84" name="Google Shape;84;gda31dab983_5_11" descr="En bild som visar ritning&#10;&#10;Automatiskt genererad beskrivning"/>
            <p:cNvPicPr preferRelativeResize="0"/>
            <p:nvPr/>
          </p:nvPicPr>
          <p:blipFill rotWithShape="1">
            <a:blip r:embed="rId6">
              <a:alphaModFix/>
            </a:blip>
            <a:srcRect/>
            <a:stretch/>
          </p:blipFill>
          <p:spPr>
            <a:xfrm>
              <a:off x="7109726" y="5870687"/>
              <a:ext cx="2469128" cy="451765"/>
            </a:xfrm>
            <a:prstGeom prst="rect">
              <a:avLst/>
            </a:prstGeom>
            <a:noFill/>
            <a:ln>
              <a:noFill/>
            </a:ln>
          </p:spPr>
        </p:pic>
      </p:grpSp>
      <p:sp>
        <p:nvSpPr>
          <p:cNvPr id="85" name="Google Shape;85;gda31dab983_5_11"/>
          <p:cNvSpPr txBox="1">
            <a:spLocks noGrp="1"/>
          </p:cNvSpPr>
          <p:nvPr>
            <p:ph type="subTitle" idx="1"/>
          </p:nvPr>
        </p:nvSpPr>
        <p:spPr>
          <a:xfrm>
            <a:off x="-14467" y="2785989"/>
            <a:ext cx="12206400" cy="9378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800"/>
              <a:buNone/>
            </a:pPr>
            <a:r>
              <a:rPr lang="sv-SE" sz="3900" b="1" dirty="0">
                <a:latin typeface="Calibri"/>
                <a:ea typeface="Calibri"/>
                <a:cs typeface="Calibri"/>
                <a:sym typeface="Calibri"/>
              </a:rPr>
              <a:t>Processutbildning inspirerad av Inclusive Church</a:t>
            </a:r>
          </a:p>
          <a:p>
            <a:pPr marL="0" lvl="0" indent="0" algn="ctr" rtl="0">
              <a:lnSpc>
                <a:spcPct val="90000"/>
              </a:lnSpc>
              <a:spcBef>
                <a:spcPts val="0"/>
              </a:spcBef>
              <a:spcAft>
                <a:spcPts val="0"/>
              </a:spcAft>
              <a:buClr>
                <a:schemeClr val="dk1"/>
              </a:buClr>
              <a:buSzPts val="2800"/>
              <a:buNone/>
            </a:pPr>
            <a:endParaRPr sz="4400" b="1" dirty="0">
              <a:solidFill>
                <a:srgbClr val="C00000"/>
              </a:solidFill>
            </a:endParaRPr>
          </a:p>
          <a:p>
            <a:pPr marL="0" lvl="0" indent="0" algn="ctr" rtl="0">
              <a:lnSpc>
                <a:spcPct val="90000"/>
              </a:lnSpc>
              <a:spcBef>
                <a:spcPts val="0"/>
              </a:spcBef>
              <a:spcAft>
                <a:spcPts val="0"/>
              </a:spcAft>
              <a:buClr>
                <a:schemeClr val="dk1"/>
              </a:buClr>
              <a:buSzPts val="2800"/>
              <a:buNone/>
            </a:pPr>
            <a:r>
              <a:rPr lang="sv-SE" sz="3300" b="1" i="1" dirty="0">
                <a:solidFill>
                  <a:srgbClr val="C00000"/>
                </a:solidFill>
              </a:rPr>
              <a:t>Varmt välkommen!</a:t>
            </a:r>
            <a:endParaRPr sz="3300" b="1" i="1" dirty="0">
              <a:solidFill>
                <a:srgbClr val="C00000"/>
              </a:solidFill>
            </a:endParaRPr>
          </a:p>
          <a:p>
            <a:pPr marL="0" lvl="0" indent="0" algn="ctr" rtl="0">
              <a:lnSpc>
                <a:spcPct val="90000"/>
              </a:lnSpc>
              <a:spcBef>
                <a:spcPts val="0"/>
              </a:spcBef>
              <a:spcAft>
                <a:spcPts val="0"/>
              </a:spcAft>
              <a:buClr>
                <a:schemeClr val="dk1"/>
              </a:buClr>
              <a:buSzPts val="2800"/>
              <a:buNone/>
            </a:pPr>
            <a:r>
              <a:rPr lang="sv-SE" sz="2500" dirty="0">
                <a:solidFill>
                  <a:srgbClr val="000000"/>
                </a:solidFill>
              </a:rPr>
              <a:t>(Var snäll och stäng av ditt ljud)</a:t>
            </a:r>
            <a:endParaRPr sz="2100" dirty="0">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d8adfc0802_4_0"/>
          <p:cNvSpPr/>
          <p:nvPr/>
        </p:nvSpPr>
        <p:spPr>
          <a:xfrm>
            <a:off x="-19877" y="-129208"/>
            <a:ext cx="12358800" cy="5915100"/>
          </a:xfrm>
          <a:prstGeom prst="rect">
            <a:avLst/>
          </a:prstGeom>
          <a:solidFill>
            <a:srgbClr val="C9C9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8" name="Google Shape;168;gd8adfc0802_4_0"/>
          <p:cNvSpPr txBox="1">
            <a:spLocks noGrp="1"/>
          </p:cNvSpPr>
          <p:nvPr>
            <p:ph type="ctrTitle"/>
          </p:nvPr>
        </p:nvSpPr>
        <p:spPr>
          <a:xfrm>
            <a:off x="403050" y="-290350"/>
            <a:ext cx="11637600" cy="11394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C00000"/>
              </a:buClr>
              <a:buSzPts val="4000"/>
              <a:buFont typeface="Calibri"/>
              <a:buNone/>
            </a:pPr>
            <a:r>
              <a:rPr lang="sv-SE" sz="4000" b="1" dirty="0">
                <a:solidFill>
                  <a:srgbClr val="C00000"/>
                </a:solidFill>
              </a:rPr>
              <a:t>Paus…</a:t>
            </a:r>
            <a:endParaRPr sz="4000" b="1" dirty="0">
              <a:solidFill>
                <a:srgbClr val="C00000"/>
              </a:solidFill>
            </a:endParaRPr>
          </a:p>
        </p:txBody>
      </p:sp>
      <p:grpSp>
        <p:nvGrpSpPr>
          <p:cNvPr id="169" name="Google Shape;169;gd8adfc0802_4_0"/>
          <p:cNvGrpSpPr/>
          <p:nvPr/>
        </p:nvGrpSpPr>
        <p:grpSpPr>
          <a:xfrm>
            <a:off x="7451564" y="5874081"/>
            <a:ext cx="4589279" cy="839676"/>
            <a:chOff x="7109726" y="5811495"/>
            <a:chExt cx="4930997" cy="902199"/>
          </a:xfrm>
        </p:grpSpPr>
        <p:pic>
          <p:nvPicPr>
            <p:cNvPr id="170" name="Google Shape;170;gd8adfc0802_4_0" descr="En bild som visar text&#10;&#10;Automatiskt genererad beskrivning"/>
            <p:cNvPicPr preferRelativeResize="0"/>
            <p:nvPr/>
          </p:nvPicPr>
          <p:blipFill rotWithShape="1">
            <a:blip r:embed="rId3">
              <a:alphaModFix/>
            </a:blip>
            <a:srcRect/>
            <a:stretch/>
          </p:blipFill>
          <p:spPr>
            <a:xfrm>
              <a:off x="9571596" y="5811495"/>
              <a:ext cx="2469126" cy="883906"/>
            </a:xfrm>
            <a:prstGeom prst="rect">
              <a:avLst/>
            </a:prstGeom>
            <a:noFill/>
            <a:ln>
              <a:noFill/>
            </a:ln>
          </p:spPr>
        </p:pic>
        <p:pic>
          <p:nvPicPr>
            <p:cNvPr id="171" name="Google Shape;171;gd8adfc0802_4_0" descr="En bild som visar text&#10;&#10;Automatiskt genererad beskrivning"/>
            <p:cNvPicPr preferRelativeResize="0"/>
            <p:nvPr/>
          </p:nvPicPr>
          <p:blipFill rotWithShape="1">
            <a:blip r:embed="rId4">
              <a:alphaModFix/>
            </a:blip>
            <a:srcRect t="30929" b="41925"/>
            <a:stretch/>
          </p:blipFill>
          <p:spPr>
            <a:xfrm>
              <a:off x="8266888" y="6385213"/>
              <a:ext cx="1210107" cy="328481"/>
            </a:xfrm>
            <a:prstGeom prst="rect">
              <a:avLst/>
            </a:prstGeom>
            <a:noFill/>
            <a:ln>
              <a:noFill/>
            </a:ln>
          </p:spPr>
        </p:pic>
        <p:pic>
          <p:nvPicPr>
            <p:cNvPr id="172" name="Google Shape;172;gd8adfc0802_4_0" descr="En bild som visar ritning&#10;&#10;Automatiskt genererad beskrivning"/>
            <p:cNvPicPr preferRelativeResize="0"/>
            <p:nvPr/>
          </p:nvPicPr>
          <p:blipFill rotWithShape="1">
            <a:blip r:embed="rId5">
              <a:alphaModFix/>
            </a:blip>
            <a:srcRect/>
            <a:stretch/>
          </p:blipFill>
          <p:spPr>
            <a:xfrm>
              <a:off x="7109726" y="5870687"/>
              <a:ext cx="2469128" cy="451765"/>
            </a:xfrm>
            <a:prstGeom prst="rect">
              <a:avLst/>
            </a:prstGeom>
            <a:noFill/>
            <a:ln>
              <a:noFill/>
            </a:ln>
          </p:spPr>
        </p:pic>
      </p:grpSp>
      <p:sp>
        <p:nvSpPr>
          <p:cNvPr id="173" name="Google Shape;173;gd8adfc0802_4_0"/>
          <p:cNvSpPr txBox="1">
            <a:spLocks noGrp="1"/>
          </p:cNvSpPr>
          <p:nvPr>
            <p:ph type="subTitle" idx="1"/>
          </p:nvPr>
        </p:nvSpPr>
        <p:spPr>
          <a:xfrm>
            <a:off x="694837" y="1634433"/>
            <a:ext cx="11497200" cy="4204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endParaRPr sz="2800" b="1">
              <a:latin typeface="Calibri"/>
              <a:ea typeface="Calibri"/>
              <a:cs typeface="Calibri"/>
              <a:sym typeface="Calibri"/>
            </a:endParaRPr>
          </a:p>
          <a:p>
            <a:pPr marL="0" lvl="0" indent="0" algn="l" rtl="0">
              <a:lnSpc>
                <a:spcPct val="90000"/>
              </a:lnSpc>
              <a:spcBef>
                <a:spcPts val="1000"/>
              </a:spcBef>
              <a:spcAft>
                <a:spcPts val="0"/>
              </a:spcAft>
              <a:buClr>
                <a:schemeClr val="dk1"/>
              </a:buClr>
              <a:buSzPts val="2800"/>
              <a:buNone/>
            </a:pPr>
            <a:endParaRPr sz="2800" b="1">
              <a:latin typeface="Calibri"/>
              <a:ea typeface="Calibri"/>
              <a:cs typeface="Calibri"/>
              <a:sym typeface="Calibri"/>
            </a:endParaRPr>
          </a:p>
        </p:txBody>
      </p:sp>
      <p:pic>
        <p:nvPicPr>
          <p:cNvPr id="174" name="Google Shape;174;gd8adfc0802_4_0"/>
          <p:cNvPicPr preferRelativeResize="0"/>
          <p:nvPr/>
        </p:nvPicPr>
        <p:blipFill rotWithShape="1">
          <a:blip r:embed="rId6">
            <a:alphaModFix/>
          </a:blip>
          <a:srcRect/>
          <a:stretch/>
        </p:blipFill>
        <p:spPr>
          <a:xfrm>
            <a:off x="4010025" y="1212395"/>
            <a:ext cx="4171950" cy="41719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9"/>
          <p:cNvSpPr/>
          <p:nvPr/>
        </p:nvSpPr>
        <p:spPr>
          <a:xfrm>
            <a:off x="-83400" y="-99431"/>
            <a:ext cx="12358799" cy="5915100"/>
          </a:xfrm>
          <a:prstGeom prst="rect">
            <a:avLst/>
          </a:prstGeom>
          <a:solidFill>
            <a:srgbClr val="C9C9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3" name="Google Shape;203;p9"/>
          <p:cNvSpPr txBox="1">
            <a:spLocks noGrp="1"/>
          </p:cNvSpPr>
          <p:nvPr>
            <p:ph type="ctrTitle"/>
          </p:nvPr>
        </p:nvSpPr>
        <p:spPr>
          <a:xfrm>
            <a:off x="511628" y="0"/>
            <a:ext cx="5005575" cy="11394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C00000"/>
              </a:buClr>
              <a:buSzPts val="4000"/>
              <a:buFont typeface="Calibri"/>
              <a:buNone/>
            </a:pPr>
            <a:r>
              <a:rPr lang="sv-SE" sz="4000" b="1">
                <a:solidFill>
                  <a:srgbClr val="C00000"/>
                </a:solidFill>
              </a:rPr>
              <a:t>Riktlinjer för samtalet</a:t>
            </a:r>
            <a:endParaRPr sz="4000" b="1">
              <a:solidFill>
                <a:srgbClr val="C00000"/>
              </a:solidFill>
            </a:endParaRPr>
          </a:p>
        </p:txBody>
      </p:sp>
      <p:grpSp>
        <p:nvGrpSpPr>
          <p:cNvPr id="204" name="Google Shape;204;p9"/>
          <p:cNvGrpSpPr/>
          <p:nvPr/>
        </p:nvGrpSpPr>
        <p:grpSpPr>
          <a:xfrm>
            <a:off x="7451564" y="5874081"/>
            <a:ext cx="4589278" cy="839676"/>
            <a:chOff x="7109726" y="5811495"/>
            <a:chExt cx="4930996" cy="902199"/>
          </a:xfrm>
        </p:grpSpPr>
        <p:pic>
          <p:nvPicPr>
            <p:cNvPr id="205" name="Google Shape;205;p9" descr="En bild som visar text&#10;&#10;Automatiskt genererad beskrivning"/>
            <p:cNvPicPr preferRelativeResize="0"/>
            <p:nvPr/>
          </p:nvPicPr>
          <p:blipFill rotWithShape="1">
            <a:blip r:embed="rId3">
              <a:alphaModFix/>
            </a:blip>
            <a:srcRect/>
            <a:stretch/>
          </p:blipFill>
          <p:spPr>
            <a:xfrm>
              <a:off x="9571596" y="5811495"/>
              <a:ext cx="2469126" cy="883906"/>
            </a:xfrm>
            <a:prstGeom prst="rect">
              <a:avLst/>
            </a:prstGeom>
            <a:noFill/>
            <a:ln>
              <a:noFill/>
            </a:ln>
          </p:spPr>
        </p:pic>
        <p:pic>
          <p:nvPicPr>
            <p:cNvPr id="206" name="Google Shape;206;p9" descr="En bild som visar text&#10;&#10;Automatiskt genererad beskrivning"/>
            <p:cNvPicPr preferRelativeResize="0"/>
            <p:nvPr/>
          </p:nvPicPr>
          <p:blipFill rotWithShape="1">
            <a:blip r:embed="rId4">
              <a:alphaModFix/>
            </a:blip>
            <a:srcRect t="30929" b="41925"/>
            <a:stretch/>
          </p:blipFill>
          <p:spPr>
            <a:xfrm>
              <a:off x="8266888" y="6385213"/>
              <a:ext cx="1210107" cy="328481"/>
            </a:xfrm>
            <a:prstGeom prst="rect">
              <a:avLst/>
            </a:prstGeom>
            <a:noFill/>
            <a:ln>
              <a:noFill/>
            </a:ln>
          </p:spPr>
        </p:pic>
        <p:pic>
          <p:nvPicPr>
            <p:cNvPr id="207" name="Google Shape;207;p9" descr="En bild som visar ritning&#10;&#10;Automatiskt genererad beskrivning"/>
            <p:cNvPicPr preferRelativeResize="0"/>
            <p:nvPr/>
          </p:nvPicPr>
          <p:blipFill rotWithShape="1">
            <a:blip r:embed="rId5">
              <a:alphaModFix/>
            </a:blip>
            <a:srcRect/>
            <a:stretch/>
          </p:blipFill>
          <p:spPr>
            <a:xfrm>
              <a:off x="7109726" y="5870687"/>
              <a:ext cx="2469128" cy="451765"/>
            </a:xfrm>
            <a:prstGeom prst="rect">
              <a:avLst/>
            </a:prstGeom>
            <a:noFill/>
            <a:ln>
              <a:noFill/>
            </a:ln>
          </p:spPr>
        </p:pic>
      </p:grpSp>
      <p:sp>
        <p:nvSpPr>
          <p:cNvPr id="208" name="Google Shape;208;p9"/>
          <p:cNvSpPr txBox="1">
            <a:spLocks noGrp="1"/>
          </p:cNvSpPr>
          <p:nvPr>
            <p:ph type="subTitle" idx="1"/>
          </p:nvPr>
        </p:nvSpPr>
        <p:spPr>
          <a:xfrm>
            <a:off x="694800" y="1397175"/>
            <a:ext cx="8091300" cy="4204200"/>
          </a:xfrm>
          <a:prstGeom prst="rect">
            <a:avLst/>
          </a:prstGeom>
          <a:noFill/>
          <a:ln>
            <a:noFill/>
          </a:ln>
        </p:spPr>
        <p:txBody>
          <a:bodyPr spcFirstLastPara="1" wrap="square" lIns="91425" tIns="45700" rIns="91425" bIns="45700" anchor="t" anchorCtr="0">
            <a:normAutofit fontScale="85000" lnSpcReduction="20000"/>
          </a:bodyPr>
          <a:lstStyle/>
          <a:p>
            <a:pPr marL="457200" lvl="0" indent="-444817" algn="l" rtl="0">
              <a:lnSpc>
                <a:spcPct val="150000"/>
              </a:lnSpc>
              <a:spcBef>
                <a:spcPts val="1000"/>
              </a:spcBef>
              <a:spcAft>
                <a:spcPts val="0"/>
              </a:spcAft>
              <a:buClr>
                <a:schemeClr val="dk1"/>
              </a:buClr>
              <a:buSzPct val="100000"/>
              <a:buFont typeface="Arial"/>
              <a:buChar char="•"/>
            </a:pPr>
            <a:r>
              <a:rPr lang="sv-SE" sz="2600"/>
              <a:t>Lyssna på varandras erfarenhet utan att avbryta</a:t>
            </a:r>
            <a:endParaRPr sz="2600"/>
          </a:p>
          <a:p>
            <a:pPr marL="457200" lvl="0" indent="-444817" algn="l" rtl="0">
              <a:lnSpc>
                <a:spcPct val="150000"/>
              </a:lnSpc>
              <a:spcBef>
                <a:spcPts val="1000"/>
              </a:spcBef>
              <a:spcAft>
                <a:spcPts val="0"/>
              </a:spcAft>
              <a:buClr>
                <a:schemeClr val="dk1"/>
              </a:buClr>
              <a:buSzPct val="100000"/>
              <a:buFont typeface="Arial"/>
              <a:buChar char="•"/>
            </a:pPr>
            <a:r>
              <a:rPr lang="sv-SE" sz="2600"/>
              <a:t>Låt alla komma till tals</a:t>
            </a:r>
            <a:endParaRPr sz="2600"/>
          </a:p>
          <a:p>
            <a:pPr marL="457200" lvl="0" indent="-444817" algn="l" rtl="0">
              <a:lnSpc>
                <a:spcPct val="150000"/>
              </a:lnSpc>
              <a:spcBef>
                <a:spcPts val="1000"/>
              </a:spcBef>
              <a:spcAft>
                <a:spcPts val="0"/>
              </a:spcAft>
              <a:buClr>
                <a:schemeClr val="dk1"/>
              </a:buClr>
              <a:buSzPct val="100000"/>
              <a:buFont typeface="Arial"/>
              <a:buChar char="•"/>
            </a:pPr>
            <a:r>
              <a:rPr lang="sv-SE" sz="2600"/>
              <a:t>Provtänk tillsammans – det finns inget rätt eller fel</a:t>
            </a:r>
            <a:endParaRPr sz="2600"/>
          </a:p>
          <a:p>
            <a:pPr marL="457200" lvl="0" indent="-444817" algn="l" rtl="0">
              <a:lnSpc>
                <a:spcPct val="150000"/>
              </a:lnSpc>
              <a:spcBef>
                <a:spcPts val="1000"/>
              </a:spcBef>
              <a:spcAft>
                <a:spcPts val="0"/>
              </a:spcAft>
              <a:buClr>
                <a:schemeClr val="dk1"/>
              </a:buClr>
              <a:buSzPct val="100000"/>
              <a:buFont typeface="Arial"/>
              <a:buChar char="•"/>
            </a:pPr>
            <a:r>
              <a:rPr lang="sv-SE" sz="2600"/>
              <a:t>Ställ nyfikna, öppna frågor till varandra</a:t>
            </a:r>
            <a:endParaRPr sz="2600"/>
          </a:p>
          <a:p>
            <a:pPr marL="457200" lvl="0" indent="-444817" algn="l" rtl="0">
              <a:lnSpc>
                <a:spcPct val="150000"/>
              </a:lnSpc>
              <a:spcBef>
                <a:spcPts val="1000"/>
              </a:spcBef>
              <a:spcAft>
                <a:spcPts val="0"/>
              </a:spcAft>
              <a:buClr>
                <a:schemeClr val="dk1"/>
              </a:buClr>
              <a:buSzPct val="100000"/>
              <a:buFont typeface="Arial"/>
              <a:buChar char="•"/>
            </a:pPr>
            <a:r>
              <a:rPr lang="sv-SE" sz="2600"/>
              <a:t>Bestäm själva vilka frågor som känns mest aktuella för er grupp, hinner ni inte alla så gör det ingenting</a:t>
            </a:r>
            <a:endParaRPr sz="2600"/>
          </a:p>
          <a:p>
            <a:pPr marL="457200" lvl="0" indent="-444817" algn="l" rtl="0">
              <a:lnSpc>
                <a:spcPct val="150000"/>
              </a:lnSpc>
              <a:spcBef>
                <a:spcPts val="1000"/>
              </a:spcBef>
              <a:spcAft>
                <a:spcPts val="0"/>
              </a:spcAft>
              <a:buClr>
                <a:schemeClr val="dk1"/>
              </a:buClr>
              <a:buSzPct val="100000"/>
              <a:buFont typeface="Arial"/>
              <a:buChar char="•"/>
            </a:pPr>
            <a:r>
              <a:rPr lang="sv-SE" sz="2600"/>
              <a:t>Känner ni att samtalsämnet är uttömt, ta en paus</a:t>
            </a:r>
            <a:endParaRPr sz="2600"/>
          </a:p>
          <a:p>
            <a:pPr marL="0" lvl="0" indent="0" algn="l" rtl="0">
              <a:lnSpc>
                <a:spcPct val="70000"/>
              </a:lnSpc>
              <a:spcBef>
                <a:spcPts val="1000"/>
              </a:spcBef>
              <a:spcAft>
                <a:spcPts val="0"/>
              </a:spcAft>
              <a:buClr>
                <a:schemeClr val="dk1"/>
              </a:buClr>
              <a:buSzPct val="100000"/>
              <a:buNone/>
            </a:pPr>
            <a:endParaRPr sz="2590" b="1">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d8adfc0802_4_32"/>
          <p:cNvSpPr/>
          <p:nvPr/>
        </p:nvSpPr>
        <p:spPr>
          <a:xfrm>
            <a:off x="0" y="-99391"/>
            <a:ext cx="12358800" cy="5915100"/>
          </a:xfrm>
          <a:prstGeom prst="rect">
            <a:avLst/>
          </a:prstGeom>
          <a:solidFill>
            <a:srgbClr val="C9C9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4" name="Google Shape;214;gd8adfc0802_4_32"/>
          <p:cNvSpPr txBox="1">
            <a:spLocks noGrp="1"/>
          </p:cNvSpPr>
          <p:nvPr>
            <p:ph type="ctrTitle"/>
          </p:nvPr>
        </p:nvSpPr>
        <p:spPr>
          <a:xfrm>
            <a:off x="-1025882" y="144306"/>
            <a:ext cx="11637600" cy="11394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C00000"/>
              </a:buClr>
              <a:buSzPts val="4000"/>
              <a:buFont typeface="Calibri"/>
              <a:buNone/>
            </a:pPr>
            <a:r>
              <a:rPr lang="sv-SE" sz="4000" b="1">
                <a:solidFill>
                  <a:srgbClr val="C00000"/>
                </a:solidFill>
              </a:rPr>
              <a:t>Att tänka på innan ni påbörjar samtalet</a:t>
            </a:r>
            <a:endParaRPr sz="4000" b="1">
              <a:solidFill>
                <a:srgbClr val="C00000"/>
              </a:solidFill>
            </a:endParaRPr>
          </a:p>
        </p:txBody>
      </p:sp>
      <p:grpSp>
        <p:nvGrpSpPr>
          <p:cNvPr id="215" name="Google Shape;215;gd8adfc0802_4_32"/>
          <p:cNvGrpSpPr/>
          <p:nvPr/>
        </p:nvGrpSpPr>
        <p:grpSpPr>
          <a:xfrm>
            <a:off x="7451564" y="5874081"/>
            <a:ext cx="4589279" cy="839676"/>
            <a:chOff x="7109726" y="5811495"/>
            <a:chExt cx="4930997" cy="902199"/>
          </a:xfrm>
        </p:grpSpPr>
        <p:pic>
          <p:nvPicPr>
            <p:cNvPr id="216" name="Google Shape;216;gd8adfc0802_4_32" descr="En bild som visar text&#10;&#10;Automatiskt genererad beskrivning"/>
            <p:cNvPicPr preferRelativeResize="0"/>
            <p:nvPr/>
          </p:nvPicPr>
          <p:blipFill rotWithShape="1">
            <a:blip r:embed="rId3">
              <a:alphaModFix/>
            </a:blip>
            <a:srcRect/>
            <a:stretch/>
          </p:blipFill>
          <p:spPr>
            <a:xfrm>
              <a:off x="9571596" y="5811495"/>
              <a:ext cx="2469126" cy="883906"/>
            </a:xfrm>
            <a:prstGeom prst="rect">
              <a:avLst/>
            </a:prstGeom>
            <a:noFill/>
            <a:ln>
              <a:noFill/>
            </a:ln>
          </p:spPr>
        </p:pic>
        <p:pic>
          <p:nvPicPr>
            <p:cNvPr id="217" name="Google Shape;217;gd8adfc0802_4_32" descr="En bild som visar text&#10;&#10;Automatiskt genererad beskrivning"/>
            <p:cNvPicPr preferRelativeResize="0"/>
            <p:nvPr/>
          </p:nvPicPr>
          <p:blipFill rotWithShape="1">
            <a:blip r:embed="rId4">
              <a:alphaModFix/>
            </a:blip>
            <a:srcRect t="30929" b="41925"/>
            <a:stretch/>
          </p:blipFill>
          <p:spPr>
            <a:xfrm>
              <a:off x="8266888" y="6385213"/>
              <a:ext cx="1210107" cy="328481"/>
            </a:xfrm>
            <a:prstGeom prst="rect">
              <a:avLst/>
            </a:prstGeom>
            <a:noFill/>
            <a:ln>
              <a:noFill/>
            </a:ln>
          </p:spPr>
        </p:pic>
        <p:pic>
          <p:nvPicPr>
            <p:cNvPr id="218" name="Google Shape;218;gd8adfc0802_4_32" descr="En bild som visar ritning&#10;&#10;Automatiskt genererad beskrivning"/>
            <p:cNvPicPr preferRelativeResize="0"/>
            <p:nvPr/>
          </p:nvPicPr>
          <p:blipFill rotWithShape="1">
            <a:blip r:embed="rId5">
              <a:alphaModFix/>
            </a:blip>
            <a:srcRect/>
            <a:stretch/>
          </p:blipFill>
          <p:spPr>
            <a:xfrm>
              <a:off x="7109726" y="5870687"/>
              <a:ext cx="2469128" cy="451765"/>
            </a:xfrm>
            <a:prstGeom prst="rect">
              <a:avLst/>
            </a:prstGeom>
            <a:noFill/>
            <a:ln>
              <a:noFill/>
            </a:ln>
          </p:spPr>
        </p:pic>
      </p:grpSp>
      <p:sp>
        <p:nvSpPr>
          <p:cNvPr id="219" name="Google Shape;219;gd8adfc0802_4_32"/>
          <p:cNvSpPr txBox="1">
            <a:spLocks noGrp="1"/>
          </p:cNvSpPr>
          <p:nvPr>
            <p:ph type="subTitle" idx="1"/>
          </p:nvPr>
        </p:nvSpPr>
        <p:spPr>
          <a:xfrm>
            <a:off x="694837" y="1634433"/>
            <a:ext cx="11497200" cy="4204200"/>
          </a:xfrm>
          <a:prstGeom prst="rect">
            <a:avLst/>
          </a:prstGeom>
          <a:noFill/>
          <a:ln>
            <a:noFill/>
          </a:ln>
        </p:spPr>
        <p:txBody>
          <a:bodyPr spcFirstLastPara="1" wrap="square" lIns="91425" tIns="45700" rIns="91425" bIns="45700" anchor="t" anchorCtr="0">
            <a:noAutofit/>
          </a:bodyPr>
          <a:lstStyle/>
          <a:p>
            <a:pPr marL="457200" lvl="0" indent="-457200" algn="l" rtl="0">
              <a:lnSpc>
                <a:spcPct val="150000"/>
              </a:lnSpc>
              <a:spcBef>
                <a:spcPts val="0"/>
              </a:spcBef>
              <a:spcAft>
                <a:spcPts val="0"/>
              </a:spcAft>
              <a:buSzPts val="1446"/>
              <a:buFont typeface="Arial"/>
              <a:buChar char="•"/>
            </a:pPr>
            <a:r>
              <a:rPr lang="sv-SE" sz="2800"/>
              <a:t>Bestäm vem i gruppen som fördelar ordet</a:t>
            </a:r>
            <a:endParaRPr/>
          </a:p>
          <a:p>
            <a:pPr marL="457200" lvl="0" indent="-457200" algn="l" rtl="0">
              <a:lnSpc>
                <a:spcPct val="150000"/>
              </a:lnSpc>
              <a:spcBef>
                <a:spcPts val="0"/>
              </a:spcBef>
              <a:spcAft>
                <a:spcPts val="0"/>
              </a:spcAft>
              <a:buSzPts val="1446"/>
              <a:buFont typeface="Arial"/>
              <a:buChar char="•"/>
            </a:pPr>
            <a:r>
              <a:rPr lang="sv-SE" sz="2800"/>
              <a:t>Bestäm vem i gruppen som för korta minnesanteckningar</a:t>
            </a:r>
            <a:endParaRPr/>
          </a:p>
          <a:p>
            <a:pPr marL="457200" lvl="0" indent="-457200" algn="l" rtl="0">
              <a:lnSpc>
                <a:spcPct val="150000"/>
              </a:lnSpc>
              <a:spcBef>
                <a:spcPts val="0"/>
              </a:spcBef>
              <a:spcAft>
                <a:spcPts val="0"/>
              </a:spcAft>
              <a:buSzPts val="1446"/>
              <a:buFont typeface="Arial"/>
              <a:buChar char="•"/>
            </a:pPr>
            <a:r>
              <a:rPr lang="sv-SE" sz="2800"/>
              <a:t>Skicka </a:t>
            </a:r>
            <a:r>
              <a:rPr lang="sv-SE" sz="2800" u="sng"/>
              <a:t>korta,</a:t>
            </a:r>
            <a:r>
              <a:rPr lang="sv-SE" sz="2800"/>
              <a:t> anonymiserade minnesanteckningar till: </a:t>
            </a:r>
            <a:r>
              <a:rPr lang="sv-SE" sz="2800">
                <a:solidFill>
                  <a:srgbClr val="0070C0"/>
                </a:solidFill>
              </a:rPr>
              <a:t>christina.bystrom@svenskakyrkan.se</a:t>
            </a:r>
            <a:endParaRPr/>
          </a:p>
          <a:p>
            <a:pPr marL="0" lvl="0" indent="0" algn="l" rtl="0">
              <a:lnSpc>
                <a:spcPct val="70000"/>
              </a:lnSpc>
              <a:spcBef>
                <a:spcPts val="0"/>
              </a:spcBef>
              <a:spcAft>
                <a:spcPts val="0"/>
              </a:spcAft>
              <a:buClr>
                <a:schemeClr val="dk1"/>
              </a:buClr>
              <a:buSzPts val="2590"/>
              <a:buNone/>
            </a:pPr>
            <a:endParaRPr sz="2590" b="1">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da31dab983_5_91"/>
          <p:cNvSpPr/>
          <p:nvPr/>
        </p:nvSpPr>
        <p:spPr>
          <a:xfrm>
            <a:off x="-83400" y="-26902"/>
            <a:ext cx="12358800" cy="5915100"/>
          </a:xfrm>
          <a:prstGeom prst="rect">
            <a:avLst/>
          </a:prstGeom>
          <a:solidFill>
            <a:srgbClr val="C9C9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5" name="Google Shape;225;gda31dab983_5_91"/>
          <p:cNvSpPr txBox="1">
            <a:spLocks noGrp="1"/>
          </p:cNvSpPr>
          <p:nvPr>
            <p:ph type="ctrTitle"/>
          </p:nvPr>
        </p:nvSpPr>
        <p:spPr>
          <a:xfrm>
            <a:off x="129894" y="-26902"/>
            <a:ext cx="11497200" cy="1057500"/>
          </a:xfrm>
          <a:prstGeom prst="rect">
            <a:avLst/>
          </a:prstGeom>
          <a:noFill/>
          <a:ln>
            <a:noFill/>
          </a:ln>
        </p:spPr>
        <p:txBody>
          <a:bodyPr spcFirstLastPara="1" wrap="square" lIns="91425" tIns="45700" rIns="91425" bIns="45700" anchor="b" anchorCtr="0">
            <a:noAutofit/>
          </a:bodyPr>
          <a:lstStyle/>
          <a:p>
            <a:pPr marL="0" lvl="0" indent="457200" algn="l" rtl="0">
              <a:lnSpc>
                <a:spcPct val="90000"/>
              </a:lnSpc>
              <a:spcBef>
                <a:spcPts val="0"/>
              </a:spcBef>
              <a:spcAft>
                <a:spcPts val="0"/>
              </a:spcAft>
              <a:buClr>
                <a:srgbClr val="C00000"/>
              </a:buClr>
              <a:buSzPts val="4000"/>
              <a:buFont typeface="Calibri"/>
              <a:buNone/>
            </a:pPr>
            <a:r>
              <a:rPr lang="sv-SE" sz="4000" b="1">
                <a:solidFill>
                  <a:srgbClr val="C00000"/>
                </a:solidFill>
              </a:rPr>
              <a:t>Frågor till samtal i grupper </a:t>
            </a:r>
            <a:endParaRPr sz="4000" b="1">
              <a:solidFill>
                <a:srgbClr val="C00000"/>
              </a:solidFill>
            </a:endParaRPr>
          </a:p>
        </p:txBody>
      </p:sp>
      <p:grpSp>
        <p:nvGrpSpPr>
          <p:cNvPr id="226" name="Google Shape;226;gda31dab983_5_91"/>
          <p:cNvGrpSpPr/>
          <p:nvPr/>
        </p:nvGrpSpPr>
        <p:grpSpPr>
          <a:xfrm>
            <a:off x="7451564" y="5874081"/>
            <a:ext cx="4589279" cy="839676"/>
            <a:chOff x="7109726" y="5811495"/>
            <a:chExt cx="4930997" cy="902199"/>
          </a:xfrm>
        </p:grpSpPr>
        <p:pic>
          <p:nvPicPr>
            <p:cNvPr id="227" name="Google Shape;227;gda31dab983_5_91" descr="En bild som visar text&#10;&#10;Automatiskt genererad beskrivning"/>
            <p:cNvPicPr preferRelativeResize="0"/>
            <p:nvPr/>
          </p:nvPicPr>
          <p:blipFill rotWithShape="1">
            <a:blip r:embed="rId3">
              <a:alphaModFix/>
            </a:blip>
            <a:srcRect/>
            <a:stretch/>
          </p:blipFill>
          <p:spPr>
            <a:xfrm>
              <a:off x="9571596" y="5811495"/>
              <a:ext cx="2469126" cy="883906"/>
            </a:xfrm>
            <a:prstGeom prst="rect">
              <a:avLst/>
            </a:prstGeom>
            <a:noFill/>
            <a:ln>
              <a:noFill/>
            </a:ln>
          </p:spPr>
        </p:pic>
        <p:pic>
          <p:nvPicPr>
            <p:cNvPr id="228" name="Google Shape;228;gda31dab983_5_91" descr="En bild som visar text&#10;&#10;Automatiskt genererad beskrivning"/>
            <p:cNvPicPr preferRelativeResize="0"/>
            <p:nvPr/>
          </p:nvPicPr>
          <p:blipFill rotWithShape="1">
            <a:blip r:embed="rId4">
              <a:alphaModFix/>
            </a:blip>
            <a:srcRect t="30929" b="41925"/>
            <a:stretch/>
          </p:blipFill>
          <p:spPr>
            <a:xfrm>
              <a:off x="8266888" y="6385213"/>
              <a:ext cx="1210107" cy="328481"/>
            </a:xfrm>
            <a:prstGeom prst="rect">
              <a:avLst/>
            </a:prstGeom>
            <a:noFill/>
            <a:ln>
              <a:noFill/>
            </a:ln>
          </p:spPr>
        </p:pic>
        <p:pic>
          <p:nvPicPr>
            <p:cNvPr id="229" name="Google Shape;229;gda31dab983_5_91" descr="En bild som visar ritning&#10;&#10;Automatiskt genererad beskrivning"/>
            <p:cNvPicPr preferRelativeResize="0"/>
            <p:nvPr/>
          </p:nvPicPr>
          <p:blipFill rotWithShape="1">
            <a:blip r:embed="rId5">
              <a:alphaModFix/>
            </a:blip>
            <a:srcRect/>
            <a:stretch/>
          </p:blipFill>
          <p:spPr>
            <a:xfrm>
              <a:off x="7109726" y="5870687"/>
              <a:ext cx="2469128" cy="451765"/>
            </a:xfrm>
            <a:prstGeom prst="rect">
              <a:avLst/>
            </a:prstGeom>
            <a:noFill/>
            <a:ln>
              <a:noFill/>
            </a:ln>
          </p:spPr>
        </p:pic>
      </p:grpSp>
      <p:sp>
        <p:nvSpPr>
          <p:cNvPr id="230" name="Google Shape;230;gda31dab983_5_91"/>
          <p:cNvSpPr txBox="1">
            <a:spLocks noGrp="1"/>
          </p:cNvSpPr>
          <p:nvPr>
            <p:ph type="subTitle" idx="1"/>
          </p:nvPr>
        </p:nvSpPr>
        <p:spPr>
          <a:xfrm>
            <a:off x="512825" y="1350238"/>
            <a:ext cx="10731300" cy="4204200"/>
          </a:xfrm>
          <a:prstGeom prst="rect">
            <a:avLst/>
          </a:prstGeom>
          <a:noFill/>
          <a:ln>
            <a:noFill/>
          </a:ln>
        </p:spPr>
        <p:txBody>
          <a:bodyPr spcFirstLastPara="1" wrap="square" lIns="91425" tIns="45700" rIns="91425" bIns="45700" anchor="t" anchorCtr="0">
            <a:noAutofit/>
          </a:bodyPr>
          <a:lstStyle/>
          <a:p>
            <a:pPr marL="457200" lvl="0" indent="-419100" algn="l" rtl="0">
              <a:lnSpc>
                <a:spcPct val="100000"/>
              </a:lnSpc>
              <a:spcBef>
                <a:spcPts val="1200"/>
              </a:spcBef>
              <a:spcAft>
                <a:spcPts val="0"/>
              </a:spcAft>
              <a:buSzPts val="3000"/>
              <a:buAutoNum type="arabicPeriod"/>
            </a:pPr>
            <a:r>
              <a:rPr lang="sv-SE" sz="2800" dirty="0"/>
              <a:t>Hur ser genuskontraktet ut hos er? </a:t>
            </a:r>
          </a:p>
          <a:p>
            <a:pPr marL="457200" lvl="0" indent="-419100" algn="l" rtl="0">
              <a:lnSpc>
                <a:spcPct val="100000"/>
              </a:lnSpc>
              <a:spcBef>
                <a:spcPts val="1200"/>
              </a:spcBef>
              <a:spcAft>
                <a:spcPts val="0"/>
              </a:spcAft>
              <a:buSzPts val="3000"/>
              <a:buAutoNum type="arabicPeriod"/>
            </a:pPr>
            <a:r>
              <a:rPr lang="sv-SE" sz="2800" dirty="0"/>
              <a:t>Hur kan du med små medel öppna upp normer kring genus?</a:t>
            </a:r>
          </a:p>
          <a:p>
            <a:pPr marL="457200" lvl="0" indent="-419100" algn="l" rtl="0">
              <a:lnSpc>
                <a:spcPct val="100000"/>
              </a:lnSpc>
              <a:spcBef>
                <a:spcPts val="1200"/>
              </a:spcBef>
              <a:spcAft>
                <a:spcPts val="0"/>
              </a:spcAft>
              <a:buSzPts val="3000"/>
              <a:buAutoNum type="arabicPeriod"/>
            </a:pPr>
            <a:r>
              <a:rPr lang="sv-SE" sz="2800" dirty="0"/>
              <a:t>Vem/vilka har privilegier i er församling? Vem är ”default man” i ert sammanhang  (utgå från del 2 i litteraturen)</a:t>
            </a:r>
          </a:p>
          <a:p>
            <a:pPr marL="457200" lvl="0" indent="-419100" algn="l" rtl="0">
              <a:lnSpc>
                <a:spcPct val="100000"/>
              </a:lnSpc>
              <a:spcBef>
                <a:spcPts val="1200"/>
              </a:spcBef>
              <a:spcAft>
                <a:spcPts val="0"/>
              </a:spcAft>
              <a:buSzPts val="3000"/>
              <a:buAutoNum type="arabicPeriod"/>
            </a:pPr>
            <a:r>
              <a:rPr lang="sv-SE" sz="2800" dirty="0"/>
              <a:t>Hur kan detta ändras för att fler ska kunna inkluderas?</a:t>
            </a:r>
          </a:p>
          <a:p>
            <a:pPr marL="38100" lvl="0" indent="0" algn="l" rtl="0">
              <a:lnSpc>
                <a:spcPct val="100000"/>
              </a:lnSpc>
              <a:spcBef>
                <a:spcPts val="1200"/>
              </a:spcBef>
              <a:spcAft>
                <a:spcPts val="0"/>
              </a:spcAft>
              <a:buSzPts val="3000"/>
            </a:pPr>
            <a:endParaRPr sz="3000" dirty="0"/>
          </a:p>
          <a:p>
            <a:pPr marL="0" lvl="0" indent="0" algn="l" rtl="0">
              <a:lnSpc>
                <a:spcPct val="150000"/>
              </a:lnSpc>
              <a:spcBef>
                <a:spcPts val="1200"/>
              </a:spcBef>
              <a:spcAft>
                <a:spcPts val="0"/>
              </a:spcAft>
              <a:buClr>
                <a:schemeClr val="dk1"/>
              </a:buClr>
              <a:buSzPts val="1342"/>
              <a:buNone/>
            </a:pPr>
            <a:endParaRPr sz="2800" dirty="0"/>
          </a:p>
        </p:txBody>
      </p:sp>
      <p:grpSp>
        <p:nvGrpSpPr>
          <p:cNvPr id="231" name="Google Shape;231;gda31dab983_5_91"/>
          <p:cNvGrpSpPr/>
          <p:nvPr/>
        </p:nvGrpSpPr>
        <p:grpSpPr>
          <a:xfrm>
            <a:off x="9191772" y="3185375"/>
            <a:ext cx="2873907" cy="1458600"/>
            <a:chOff x="9514114" y="1"/>
            <a:chExt cx="2873907" cy="1458600"/>
          </a:xfrm>
        </p:grpSpPr>
        <p:pic>
          <p:nvPicPr>
            <p:cNvPr id="232" name="Google Shape;232;gda31dab983_5_91" descr="Kamera kontur"/>
            <p:cNvPicPr preferRelativeResize="0"/>
            <p:nvPr/>
          </p:nvPicPr>
          <p:blipFill rotWithShape="1">
            <a:blip r:embed="rId6">
              <a:alphaModFix/>
            </a:blip>
            <a:srcRect/>
            <a:stretch/>
          </p:blipFill>
          <p:spPr>
            <a:xfrm>
              <a:off x="9828412" y="298762"/>
              <a:ext cx="781575" cy="821152"/>
            </a:xfrm>
            <a:prstGeom prst="rect">
              <a:avLst/>
            </a:prstGeom>
            <a:noFill/>
            <a:ln>
              <a:noFill/>
            </a:ln>
          </p:spPr>
        </p:pic>
        <p:sp>
          <p:nvSpPr>
            <p:cNvPr id="233" name="Google Shape;233;gda31dab983_5_91"/>
            <p:cNvSpPr txBox="1"/>
            <p:nvPr/>
          </p:nvSpPr>
          <p:spPr>
            <a:xfrm>
              <a:off x="10597321" y="384225"/>
              <a:ext cx="17907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sv-SE" sz="2000" b="1" i="1" u="none" strike="noStrike" cap="none" dirty="0">
                  <a:solidFill>
                    <a:srgbClr val="000000"/>
                  </a:solidFill>
                  <a:latin typeface="Arial"/>
                  <a:ea typeface="Arial"/>
                  <a:cs typeface="Arial"/>
                  <a:sym typeface="Arial"/>
                </a:rPr>
                <a:t>Fota gärna frågorna!</a:t>
              </a:r>
              <a:endParaRPr sz="1400" b="0" i="0" u="none" strike="noStrike" cap="none" dirty="0">
                <a:solidFill>
                  <a:srgbClr val="000000"/>
                </a:solidFill>
                <a:latin typeface="Arial"/>
                <a:ea typeface="Arial"/>
                <a:cs typeface="Arial"/>
                <a:sym typeface="Arial"/>
              </a:endParaRPr>
            </a:p>
          </p:txBody>
        </p:sp>
        <p:sp>
          <p:nvSpPr>
            <p:cNvPr id="234" name="Google Shape;234;gda31dab983_5_91"/>
            <p:cNvSpPr/>
            <p:nvPr/>
          </p:nvSpPr>
          <p:spPr>
            <a:xfrm>
              <a:off x="9514114" y="1"/>
              <a:ext cx="2641200" cy="1458600"/>
            </a:xfrm>
            <a:prstGeom prst="leftArrow">
              <a:avLst>
                <a:gd name="adj1" fmla="val 50000"/>
                <a:gd name="adj2" fmla="val 50000"/>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8"/>
          <p:cNvSpPr/>
          <p:nvPr/>
        </p:nvSpPr>
        <p:spPr>
          <a:xfrm>
            <a:off x="10886" y="-99391"/>
            <a:ext cx="12358868" cy="5915005"/>
          </a:xfrm>
          <a:prstGeom prst="rect">
            <a:avLst/>
          </a:prstGeom>
          <a:solidFill>
            <a:srgbClr val="C9C9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2" name="Google Shape;252;p18"/>
          <p:cNvSpPr txBox="1">
            <a:spLocks noGrp="1"/>
          </p:cNvSpPr>
          <p:nvPr>
            <p:ph type="ctrTitle"/>
          </p:nvPr>
        </p:nvSpPr>
        <p:spPr>
          <a:xfrm>
            <a:off x="500741" y="-122410"/>
            <a:ext cx="6529649" cy="1139329"/>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C00000"/>
              </a:buClr>
              <a:buSzPts val="4000"/>
              <a:buFont typeface="Calibri"/>
              <a:buNone/>
            </a:pPr>
            <a:r>
              <a:rPr lang="sv-SE" sz="4000" b="1">
                <a:solidFill>
                  <a:srgbClr val="C00000"/>
                </a:solidFill>
              </a:rPr>
              <a:t>Hemuppgifter till nästa gång</a:t>
            </a:r>
            <a:endParaRPr sz="4000" b="1">
              <a:solidFill>
                <a:srgbClr val="C00000"/>
              </a:solidFill>
            </a:endParaRPr>
          </a:p>
        </p:txBody>
      </p:sp>
      <p:grpSp>
        <p:nvGrpSpPr>
          <p:cNvPr id="253" name="Google Shape;253;p18"/>
          <p:cNvGrpSpPr/>
          <p:nvPr/>
        </p:nvGrpSpPr>
        <p:grpSpPr>
          <a:xfrm>
            <a:off x="7451494" y="5874026"/>
            <a:ext cx="4589230" cy="839668"/>
            <a:chOff x="7109726" y="5811495"/>
            <a:chExt cx="4930997" cy="902199"/>
          </a:xfrm>
        </p:grpSpPr>
        <p:pic>
          <p:nvPicPr>
            <p:cNvPr id="254" name="Google Shape;254;p18" descr="En bild som visar text&#10;&#10;Automatiskt genererad beskrivning"/>
            <p:cNvPicPr preferRelativeResize="0"/>
            <p:nvPr/>
          </p:nvPicPr>
          <p:blipFill rotWithShape="1">
            <a:blip r:embed="rId3">
              <a:alphaModFix/>
            </a:blip>
            <a:srcRect/>
            <a:stretch/>
          </p:blipFill>
          <p:spPr>
            <a:xfrm>
              <a:off x="9571596" y="5811495"/>
              <a:ext cx="2469127" cy="883906"/>
            </a:xfrm>
            <a:prstGeom prst="rect">
              <a:avLst/>
            </a:prstGeom>
            <a:noFill/>
            <a:ln>
              <a:noFill/>
            </a:ln>
          </p:spPr>
        </p:pic>
        <p:pic>
          <p:nvPicPr>
            <p:cNvPr id="255" name="Google Shape;255;p18" descr="En bild som visar text&#10;&#10;Automatiskt genererad beskrivning"/>
            <p:cNvPicPr preferRelativeResize="0"/>
            <p:nvPr/>
          </p:nvPicPr>
          <p:blipFill rotWithShape="1">
            <a:blip r:embed="rId4">
              <a:alphaModFix/>
            </a:blip>
            <a:srcRect t="30929" b="41926"/>
            <a:stretch/>
          </p:blipFill>
          <p:spPr>
            <a:xfrm>
              <a:off x="8266888" y="6385213"/>
              <a:ext cx="1210107" cy="328481"/>
            </a:xfrm>
            <a:prstGeom prst="rect">
              <a:avLst/>
            </a:prstGeom>
            <a:noFill/>
            <a:ln>
              <a:noFill/>
            </a:ln>
          </p:spPr>
        </p:pic>
        <p:pic>
          <p:nvPicPr>
            <p:cNvPr id="256" name="Google Shape;256;p18" descr="En bild som visar ritning&#10;&#10;Automatiskt genererad beskrivning"/>
            <p:cNvPicPr preferRelativeResize="0"/>
            <p:nvPr/>
          </p:nvPicPr>
          <p:blipFill rotWithShape="1">
            <a:blip r:embed="rId5">
              <a:alphaModFix/>
            </a:blip>
            <a:srcRect/>
            <a:stretch/>
          </p:blipFill>
          <p:spPr>
            <a:xfrm>
              <a:off x="7109726" y="5870687"/>
              <a:ext cx="2469128" cy="451765"/>
            </a:xfrm>
            <a:prstGeom prst="rect">
              <a:avLst/>
            </a:prstGeom>
            <a:noFill/>
            <a:ln>
              <a:noFill/>
            </a:ln>
          </p:spPr>
        </p:pic>
      </p:grpSp>
      <p:sp>
        <p:nvSpPr>
          <p:cNvPr id="257" name="Google Shape;257;p18"/>
          <p:cNvSpPr txBox="1">
            <a:spLocks noGrp="1"/>
          </p:cNvSpPr>
          <p:nvPr>
            <p:ph type="subTitle" idx="1"/>
          </p:nvPr>
        </p:nvSpPr>
        <p:spPr>
          <a:xfrm>
            <a:off x="694800" y="1016925"/>
            <a:ext cx="10691700" cy="4857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endParaRPr b="1" dirty="0"/>
          </a:p>
          <a:p>
            <a:pPr marL="457200" lvl="0" indent="-228600" algn="l" rtl="0">
              <a:lnSpc>
                <a:spcPct val="90000"/>
              </a:lnSpc>
              <a:spcBef>
                <a:spcPts val="0"/>
              </a:spcBef>
              <a:spcAft>
                <a:spcPts val="0"/>
              </a:spcAft>
              <a:buSzPts val="2800"/>
              <a:buNone/>
            </a:pPr>
            <a:r>
              <a:rPr lang="sv-SE" sz="3000" b="1" dirty="0"/>
              <a:t>Genusspaning</a:t>
            </a:r>
            <a:endParaRPr sz="3000" b="1" dirty="0"/>
          </a:p>
          <a:p>
            <a:pPr marL="457200" lvl="0" indent="-228600" algn="l" rtl="0">
              <a:lnSpc>
                <a:spcPct val="90000"/>
              </a:lnSpc>
              <a:spcBef>
                <a:spcPts val="0"/>
              </a:spcBef>
              <a:spcAft>
                <a:spcPts val="0"/>
              </a:spcAft>
              <a:buSzPts val="2800"/>
              <a:buNone/>
            </a:pPr>
            <a:endParaRPr sz="3000" dirty="0"/>
          </a:p>
          <a:p>
            <a:pPr marL="457200" lvl="0" indent="-419100" algn="l" rtl="0">
              <a:lnSpc>
                <a:spcPct val="115000"/>
              </a:lnSpc>
              <a:spcBef>
                <a:spcPts val="0"/>
              </a:spcBef>
              <a:spcAft>
                <a:spcPts val="0"/>
              </a:spcAft>
              <a:buSzPts val="3000"/>
              <a:buAutoNum type="arabicPeriod"/>
            </a:pPr>
            <a:r>
              <a:rPr lang="sv-SE" sz="3000" dirty="0"/>
              <a:t>Var hittar du jämställdhet (tänk kvantitativt och kvalitativt) i din församling?</a:t>
            </a:r>
          </a:p>
          <a:p>
            <a:pPr marL="457200" lvl="0" indent="-419100" algn="l" rtl="0">
              <a:lnSpc>
                <a:spcPct val="115000"/>
              </a:lnSpc>
              <a:spcBef>
                <a:spcPts val="0"/>
              </a:spcBef>
              <a:spcAft>
                <a:spcPts val="0"/>
              </a:spcAft>
              <a:buSzPts val="3000"/>
              <a:buAutoNum type="arabicPeriod"/>
            </a:pPr>
            <a:r>
              <a:rPr lang="sv-SE" sz="3000" dirty="0"/>
              <a:t>Vad kan du ta med dig från den jämställda gemenskapen och använda i andra sammanhang? </a:t>
            </a:r>
          </a:p>
          <a:p>
            <a:pPr marL="457200" lvl="0" indent="-419100" algn="l" rtl="0">
              <a:lnSpc>
                <a:spcPct val="115000"/>
              </a:lnSpc>
              <a:spcBef>
                <a:spcPts val="0"/>
              </a:spcBef>
              <a:spcAft>
                <a:spcPts val="0"/>
              </a:spcAft>
              <a:buSzPts val="3000"/>
              <a:buAutoNum type="arabicPeriod"/>
            </a:pPr>
            <a:r>
              <a:rPr lang="sv-SE" sz="3000" dirty="0"/>
              <a:t>Vem/vilka har privilegier i er församling? Vem är default man i ert sammanhang  (utgå från del 2 i litteraturen)</a:t>
            </a:r>
            <a:endParaRPr sz="3000" dirty="0"/>
          </a:p>
          <a:p>
            <a:pPr marL="457200" lvl="0" indent="-419100" algn="l" rtl="0">
              <a:lnSpc>
                <a:spcPct val="115000"/>
              </a:lnSpc>
              <a:spcBef>
                <a:spcPts val="0"/>
              </a:spcBef>
              <a:spcAft>
                <a:spcPts val="0"/>
              </a:spcAft>
              <a:buSzPts val="3000"/>
              <a:buAutoNum type="arabicPeriod"/>
            </a:pPr>
            <a:r>
              <a:rPr lang="sv-SE" sz="3000" dirty="0"/>
              <a:t>Hur kan detta ändras för att fler ska kunna inkluderas?</a:t>
            </a:r>
            <a:endParaRPr sz="3000" dirty="0"/>
          </a:p>
          <a:p>
            <a:pPr marL="0" lvl="0" indent="0" algn="l" rtl="0">
              <a:lnSpc>
                <a:spcPct val="90000"/>
              </a:lnSpc>
              <a:spcBef>
                <a:spcPts val="1000"/>
              </a:spcBef>
              <a:spcAft>
                <a:spcPts val="0"/>
              </a:spcAft>
              <a:buSzPts val="2400"/>
              <a:buNone/>
            </a:pPr>
            <a:endParaRPr sz="4100" dirty="0"/>
          </a:p>
        </p:txBody>
      </p:sp>
      <p:grpSp>
        <p:nvGrpSpPr>
          <p:cNvPr id="258" name="Google Shape;258;p18"/>
          <p:cNvGrpSpPr/>
          <p:nvPr/>
        </p:nvGrpSpPr>
        <p:grpSpPr>
          <a:xfrm>
            <a:off x="8512672" y="669824"/>
            <a:ext cx="2873828" cy="1458686"/>
            <a:chOff x="9514114" y="1"/>
            <a:chExt cx="2873828" cy="1458686"/>
          </a:xfrm>
        </p:grpSpPr>
        <p:pic>
          <p:nvPicPr>
            <p:cNvPr id="259" name="Google Shape;259;p18" descr="Kamera kontur"/>
            <p:cNvPicPr preferRelativeResize="0"/>
            <p:nvPr/>
          </p:nvPicPr>
          <p:blipFill rotWithShape="1">
            <a:blip r:embed="rId6">
              <a:alphaModFix/>
            </a:blip>
            <a:srcRect/>
            <a:stretch/>
          </p:blipFill>
          <p:spPr>
            <a:xfrm>
              <a:off x="9828412" y="298762"/>
              <a:ext cx="781575" cy="821152"/>
            </a:xfrm>
            <a:prstGeom prst="rect">
              <a:avLst/>
            </a:prstGeom>
            <a:noFill/>
            <a:ln>
              <a:noFill/>
            </a:ln>
          </p:spPr>
        </p:pic>
        <p:sp>
          <p:nvSpPr>
            <p:cNvPr id="260" name="Google Shape;260;p18"/>
            <p:cNvSpPr txBox="1"/>
            <p:nvPr/>
          </p:nvSpPr>
          <p:spPr>
            <a:xfrm>
              <a:off x="10597321" y="384225"/>
              <a:ext cx="1790621" cy="6356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sv-SE" sz="2000" b="1" i="1" u="none" strike="noStrike" cap="none">
                  <a:solidFill>
                    <a:srgbClr val="000000"/>
                  </a:solidFill>
                  <a:latin typeface="Arial"/>
                  <a:ea typeface="Arial"/>
                  <a:cs typeface="Arial"/>
                  <a:sym typeface="Arial"/>
                </a:rPr>
                <a:t>Fota gärna frågorna!</a:t>
              </a:r>
              <a:endParaRPr sz="1400" b="0" i="0" u="none" strike="noStrike" cap="none">
                <a:solidFill>
                  <a:srgbClr val="000000"/>
                </a:solidFill>
                <a:latin typeface="Arial"/>
                <a:ea typeface="Arial"/>
                <a:cs typeface="Arial"/>
                <a:sym typeface="Arial"/>
              </a:endParaRPr>
            </a:p>
          </p:txBody>
        </p:sp>
        <p:sp>
          <p:nvSpPr>
            <p:cNvPr id="261" name="Google Shape;261;p18"/>
            <p:cNvSpPr/>
            <p:nvPr/>
          </p:nvSpPr>
          <p:spPr>
            <a:xfrm>
              <a:off x="9514114" y="1"/>
              <a:ext cx="2641252" cy="1458686"/>
            </a:xfrm>
            <a:prstGeom prst="leftArrow">
              <a:avLst>
                <a:gd name="adj1" fmla="val 50000"/>
                <a:gd name="adj2" fmla="val 50000"/>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gcbc388db70_0_10"/>
          <p:cNvSpPr/>
          <p:nvPr/>
        </p:nvSpPr>
        <p:spPr>
          <a:xfrm>
            <a:off x="0" y="-99391"/>
            <a:ext cx="12358799" cy="5915100"/>
          </a:xfrm>
          <a:prstGeom prst="rect">
            <a:avLst/>
          </a:prstGeom>
          <a:solidFill>
            <a:srgbClr val="C9C9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7" name="Google Shape;267;gcbc388db70_0_10"/>
          <p:cNvSpPr txBox="1">
            <a:spLocks noGrp="1"/>
          </p:cNvSpPr>
          <p:nvPr>
            <p:ph type="ctrTitle"/>
          </p:nvPr>
        </p:nvSpPr>
        <p:spPr>
          <a:xfrm>
            <a:off x="227397" y="189375"/>
            <a:ext cx="7449000" cy="11394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C00000"/>
              </a:buClr>
              <a:buSzPts val="4000"/>
              <a:buFont typeface="Calibri"/>
              <a:buNone/>
            </a:pPr>
            <a:r>
              <a:rPr lang="sv-SE" sz="4000" b="1">
                <a:solidFill>
                  <a:srgbClr val="C00000"/>
                </a:solidFill>
              </a:rPr>
              <a:t>Fördjupning för den som vill</a:t>
            </a:r>
            <a:endParaRPr sz="4000" b="1">
              <a:solidFill>
                <a:srgbClr val="C00000"/>
              </a:solidFill>
            </a:endParaRPr>
          </a:p>
        </p:txBody>
      </p:sp>
      <p:grpSp>
        <p:nvGrpSpPr>
          <p:cNvPr id="268" name="Google Shape;268;gcbc388db70_0_10"/>
          <p:cNvGrpSpPr/>
          <p:nvPr/>
        </p:nvGrpSpPr>
        <p:grpSpPr>
          <a:xfrm>
            <a:off x="7451564" y="5874081"/>
            <a:ext cx="4589278" cy="839676"/>
            <a:chOff x="7109726" y="5811495"/>
            <a:chExt cx="4930996" cy="902199"/>
          </a:xfrm>
        </p:grpSpPr>
        <p:pic>
          <p:nvPicPr>
            <p:cNvPr id="269" name="Google Shape;269;gcbc388db70_0_10" descr="En bild som visar text&#10;&#10;Automatiskt genererad beskrivning"/>
            <p:cNvPicPr preferRelativeResize="0"/>
            <p:nvPr/>
          </p:nvPicPr>
          <p:blipFill rotWithShape="1">
            <a:blip r:embed="rId3">
              <a:alphaModFix/>
            </a:blip>
            <a:srcRect/>
            <a:stretch/>
          </p:blipFill>
          <p:spPr>
            <a:xfrm>
              <a:off x="9571596" y="5811495"/>
              <a:ext cx="2469126" cy="883906"/>
            </a:xfrm>
            <a:prstGeom prst="rect">
              <a:avLst/>
            </a:prstGeom>
            <a:noFill/>
            <a:ln>
              <a:noFill/>
            </a:ln>
          </p:spPr>
        </p:pic>
        <p:pic>
          <p:nvPicPr>
            <p:cNvPr id="270" name="Google Shape;270;gcbc388db70_0_10" descr="En bild som visar text&#10;&#10;Automatiskt genererad beskrivning"/>
            <p:cNvPicPr preferRelativeResize="0"/>
            <p:nvPr/>
          </p:nvPicPr>
          <p:blipFill rotWithShape="1">
            <a:blip r:embed="rId4">
              <a:alphaModFix/>
            </a:blip>
            <a:srcRect t="30929" b="41925"/>
            <a:stretch/>
          </p:blipFill>
          <p:spPr>
            <a:xfrm>
              <a:off x="8266888" y="6385213"/>
              <a:ext cx="1210107" cy="328481"/>
            </a:xfrm>
            <a:prstGeom prst="rect">
              <a:avLst/>
            </a:prstGeom>
            <a:noFill/>
            <a:ln>
              <a:noFill/>
            </a:ln>
          </p:spPr>
        </p:pic>
        <p:pic>
          <p:nvPicPr>
            <p:cNvPr id="271" name="Google Shape;271;gcbc388db70_0_10" descr="En bild som visar ritning&#10;&#10;Automatiskt genererad beskrivning"/>
            <p:cNvPicPr preferRelativeResize="0"/>
            <p:nvPr/>
          </p:nvPicPr>
          <p:blipFill rotWithShape="1">
            <a:blip r:embed="rId5">
              <a:alphaModFix/>
            </a:blip>
            <a:srcRect/>
            <a:stretch/>
          </p:blipFill>
          <p:spPr>
            <a:xfrm>
              <a:off x="7109726" y="5870687"/>
              <a:ext cx="2469128" cy="451765"/>
            </a:xfrm>
            <a:prstGeom prst="rect">
              <a:avLst/>
            </a:prstGeom>
            <a:noFill/>
            <a:ln>
              <a:noFill/>
            </a:ln>
          </p:spPr>
        </p:pic>
      </p:grpSp>
      <p:sp>
        <p:nvSpPr>
          <p:cNvPr id="272" name="Google Shape;272;gcbc388db70_0_10"/>
          <p:cNvSpPr txBox="1">
            <a:spLocks noGrp="1"/>
          </p:cNvSpPr>
          <p:nvPr>
            <p:ph type="subTitle" idx="1"/>
          </p:nvPr>
        </p:nvSpPr>
        <p:spPr>
          <a:xfrm>
            <a:off x="778050" y="1400175"/>
            <a:ext cx="10635900" cy="4856400"/>
          </a:xfrm>
          <a:prstGeom prst="rect">
            <a:avLst/>
          </a:prstGeom>
          <a:noFill/>
          <a:ln>
            <a:noFill/>
          </a:ln>
        </p:spPr>
        <p:txBody>
          <a:bodyPr spcFirstLastPara="1" wrap="square" lIns="91425" tIns="45700" rIns="91425" bIns="45700" anchor="t" anchorCtr="0">
            <a:noAutofit/>
          </a:bodyPr>
          <a:lstStyle/>
          <a:p>
            <a:pPr marL="457200" lvl="0" indent="0" algn="l" rtl="0">
              <a:lnSpc>
                <a:spcPct val="107916"/>
              </a:lnSpc>
              <a:spcBef>
                <a:spcPts val="0"/>
              </a:spcBef>
              <a:spcAft>
                <a:spcPts val="0"/>
              </a:spcAft>
              <a:buNone/>
            </a:pPr>
            <a:endParaRPr lang="sv-SE" sz="2800" dirty="0"/>
          </a:p>
          <a:p>
            <a:pPr marL="457200" lvl="0" indent="-406400" algn="l" rtl="0">
              <a:lnSpc>
                <a:spcPct val="107916"/>
              </a:lnSpc>
              <a:spcBef>
                <a:spcPts val="0"/>
              </a:spcBef>
              <a:spcAft>
                <a:spcPts val="0"/>
              </a:spcAft>
              <a:buSzPts val="2800"/>
              <a:buChar char="-"/>
            </a:pPr>
            <a:r>
              <a:rPr lang="sv-SE" dirty="0" err="1"/>
              <a:t>Podden</a:t>
            </a:r>
            <a:r>
              <a:rPr lang="sv-SE" dirty="0"/>
              <a:t> “Behåll hatten på” med Erik Gyll och Frida Ohlsson Sandahl</a:t>
            </a:r>
            <a:endParaRPr dirty="0"/>
          </a:p>
          <a:p>
            <a:pPr marL="457200" lvl="0" indent="-406400" algn="l" rtl="0">
              <a:lnSpc>
                <a:spcPct val="107916"/>
              </a:lnSpc>
              <a:spcBef>
                <a:spcPts val="0"/>
              </a:spcBef>
              <a:spcAft>
                <a:spcPts val="0"/>
              </a:spcAft>
              <a:buSzPts val="2800"/>
              <a:buChar char="-"/>
            </a:pPr>
            <a:r>
              <a:rPr lang="sv-SE" dirty="0"/>
              <a:t>Tryggare rum - verktyg för inkludering i konfirmandverksamheten </a:t>
            </a:r>
            <a:endParaRPr dirty="0"/>
          </a:p>
          <a:p>
            <a:pPr marL="457200" lvl="0" indent="0" algn="l" rtl="0">
              <a:lnSpc>
                <a:spcPct val="107916"/>
              </a:lnSpc>
              <a:spcBef>
                <a:spcPts val="0"/>
              </a:spcBef>
              <a:spcAft>
                <a:spcPts val="0"/>
              </a:spcAft>
              <a:buNone/>
            </a:pPr>
            <a:r>
              <a:rPr lang="sv-SE" dirty="0"/>
              <a:t>av Sara Björk och Annika Heikkinen</a:t>
            </a:r>
            <a:endParaRPr dirty="0"/>
          </a:p>
          <a:p>
            <a:pPr marL="457200" lvl="0" indent="-406400" algn="l" rtl="0">
              <a:lnSpc>
                <a:spcPct val="107916"/>
              </a:lnSpc>
              <a:spcBef>
                <a:spcPts val="0"/>
              </a:spcBef>
              <a:spcAft>
                <a:spcPts val="0"/>
              </a:spcAft>
              <a:buSzPts val="2800"/>
              <a:buChar char="-"/>
            </a:pPr>
            <a:r>
              <a:rPr lang="sv-SE" dirty="0"/>
              <a:t>Kyss, en meditation över Höga visan av Maria </a:t>
            </a:r>
            <a:r>
              <a:rPr lang="sv-SE" dirty="0" err="1"/>
              <a:t>Küchen</a:t>
            </a:r>
            <a:r>
              <a:rPr lang="sv-SE" dirty="0"/>
              <a:t>, Susanne Dahl och Kent Wisti</a:t>
            </a:r>
          </a:p>
          <a:p>
            <a:pPr marL="457200" lvl="0" indent="-406400" algn="l" rtl="0">
              <a:lnSpc>
                <a:spcPct val="107916"/>
              </a:lnSpc>
              <a:spcBef>
                <a:spcPts val="0"/>
              </a:spcBef>
              <a:spcAft>
                <a:spcPts val="0"/>
              </a:spcAft>
              <a:buSzPts val="2800"/>
              <a:buChar char="-"/>
            </a:pPr>
            <a:r>
              <a:rPr lang="sv-SE" dirty="0"/>
              <a:t>Litteraturtips från Alex Clare Young:</a:t>
            </a:r>
            <a:br>
              <a:rPr lang="sv-SE" dirty="0"/>
            </a:br>
            <a:r>
              <a:rPr lang="sv-SE" dirty="0"/>
              <a:t>”Transgender, Christian, Human” av Alex Clare Young</a:t>
            </a:r>
            <a:br>
              <a:rPr lang="sv-SE" dirty="0"/>
            </a:br>
            <a:r>
              <a:rPr lang="sv-SE" dirty="0"/>
              <a:t>”</a:t>
            </a:r>
            <a:r>
              <a:rPr lang="sv-SE" dirty="0" err="1"/>
              <a:t>Dazzling</a:t>
            </a:r>
            <a:r>
              <a:rPr lang="sv-SE" dirty="0"/>
              <a:t> </a:t>
            </a:r>
            <a:r>
              <a:rPr lang="sv-SE" dirty="0" err="1"/>
              <a:t>Darknes</a:t>
            </a:r>
            <a:r>
              <a:rPr lang="sv-SE" dirty="0"/>
              <a:t>” av Rachel Mann</a:t>
            </a:r>
            <a:br>
              <a:rPr lang="sv-SE" dirty="0"/>
            </a:br>
            <a:r>
              <a:rPr lang="sv-SE" dirty="0"/>
              <a:t>”</a:t>
            </a:r>
            <a:r>
              <a:rPr lang="sv-SE" dirty="0" err="1"/>
              <a:t>Transforming</a:t>
            </a:r>
            <a:r>
              <a:rPr lang="sv-SE" dirty="0"/>
              <a:t>” av Austen </a:t>
            </a:r>
            <a:r>
              <a:rPr lang="sv-SE" dirty="0" err="1"/>
              <a:t>Hartke</a:t>
            </a:r>
            <a:endParaRPr dirty="0"/>
          </a:p>
          <a:p>
            <a:pPr marL="457200" lvl="0" indent="0" algn="l" rtl="0">
              <a:lnSpc>
                <a:spcPct val="107916"/>
              </a:lnSpc>
              <a:spcBef>
                <a:spcPts val="0"/>
              </a:spcBef>
              <a:spcAft>
                <a:spcPts val="0"/>
              </a:spcAft>
              <a:buNone/>
            </a:pPr>
            <a:endParaRPr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9"/>
          <p:cNvSpPr/>
          <p:nvPr/>
        </p:nvSpPr>
        <p:spPr>
          <a:xfrm>
            <a:off x="0" y="-99391"/>
            <a:ext cx="12358868" cy="5915005"/>
          </a:xfrm>
          <a:prstGeom prst="rect">
            <a:avLst/>
          </a:prstGeom>
          <a:solidFill>
            <a:srgbClr val="C9C9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8" name="Google Shape;278;p19"/>
          <p:cNvSpPr txBox="1">
            <a:spLocks noGrp="1"/>
          </p:cNvSpPr>
          <p:nvPr>
            <p:ph type="ctrTitle"/>
          </p:nvPr>
        </p:nvSpPr>
        <p:spPr>
          <a:xfrm>
            <a:off x="261257" y="197857"/>
            <a:ext cx="5310449" cy="1139329"/>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C00000"/>
              </a:buClr>
              <a:buSzPts val="4000"/>
              <a:buFont typeface="Calibri"/>
              <a:buNone/>
            </a:pPr>
            <a:r>
              <a:rPr lang="sv-SE" sz="4000" b="1" dirty="0">
                <a:solidFill>
                  <a:srgbClr val="C00000"/>
                </a:solidFill>
              </a:rPr>
              <a:t>Utbildningstillfälle 4</a:t>
            </a:r>
            <a:endParaRPr sz="4000" b="1" dirty="0">
              <a:solidFill>
                <a:srgbClr val="C00000"/>
              </a:solidFill>
            </a:endParaRPr>
          </a:p>
        </p:txBody>
      </p:sp>
      <p:grpSp>
        <p:nvGrpSpPr>
          <p:cNvPr id="279" name="Google Shape;279;p19"/>
          <p:cNvGrpSpPr/>
          <p:nvPr/>
        </p:nvGrpSpPr>
        <p:grpSpPr>
          <a:xfrm>
            <a:off x="7451494" y="5874026"/>
            <a:ext cx="4589230" cy="839668"/>
            <a:chOff x="7109726" y="5811495"/>
            <a:chExt cx="4930997" cy="902199"/>
          </a:xfrm>
        </p:grpSpPr>
        <p:pic>
          <p:nvPicPr>
            <p:cNvPr id="280" name="Google Shape;280;p19" descr="En bild som visar text&#10;&#10;Automatiskt genererad beskrivning"/>
            <p:cNvPicPr preferRelativeResize="0"/>
            <p:nvPr/>
          </p:nvPicPr>
          <p:blipFill rotWithShape="1">
            <a:blip r:embed="rId3">
              <a:alphaModFix/>
            </a:blip>
            <a:srcRect/>
            <a:stretch/>
          </p:blipFill>
          <p:spPr>
            <a:xfrm>
              <a:off x="9571596" y="5811495"/>
              <a:ext cx="2469127" cy="883906"/>
            </a:xfrm>
            <a:prstGeom prst="rect">
              <a:avLst/>
            </a:prstGeom>
            <a:noFill/>
            <a:ln>
              <a:noFill/>
            </a:ln>
          </p:spPr>
        </p:pic>
        <p:pic>
          <p:nvPicPr>
            <p:cNvPr id="281" name="Google Shape;281;p19" descr="En bild som visar text&#10;&#10;Automatiskt genererad beskrivning"/>
            <p:cNvPicPr preferRelativeResize="0"/>
            <p:nvPr/>
          </p:nvPicPr>
          <p:blipFill rotWithShape="1">
            <a:blip r:embed="rId4">
              <a:alphaModFix/>
            </a:blip>
            <a:srcRect t="30929" b="41926"/>
            <a:stretch/>
          </p:blipFill>
          <p:spPr>
            <a:xfrm>
              <a:off x="8266888" y="6385213"/>
              <a:ext cx="1210107" cy="328481"/>
            </a:xfrm>
            <a:prstGeom prst="rect">
              <a:avLst/>
            </a:prstGeom>
            <a:noFill/>
            <a:ln>
              <a:noFill/>
            </a:ln>
          </p:spPr>
        </p:pic>
        <p:pic>
          <p:nvPicPr>
            <p:cNvPr id="282" name="Google Shape;282;p19" descr="En bild som visar ritning&#10;&#10;Automatiskt genererad beskrivning"/>
            <p:cNvPicPr preferRelativeResize="0"/>
            <p:nvPr/>
          </p:nvPicPr>
          <p:blipFill rotWithShape="1">
            <a:blip r:embed="rId5">
              <a:alphaModFix/>
            </a:blip>
            <a:srcRect/>
            <a:stretch/>
          </p:blipFill>
          <p:spPr>
            <a:xfrm>
              <a:off x="7109726" y="5870687"/>
              <a:ext cx="2469128" cy="451765"/>
            </a:xfrm>
            <a:prstGeom prst="rect">
              <a:avLst/>
            </a:prstGeom>
            <a:noFill/>
            <a:ln>
              <a:noFill/>
            </a:ln>
          </p:spPr>
        </p:pic>
      </p:grpSp>
      <p:sp>
        <p:nvSpPr>
          <p:cNvPr id="283" name="Google Shape;283;p19"/>
          <p:cNvSpPr txBox="1">
            <a:spLocks noGrp="1"/>
          </p:cNvSpPr>
          <p:nvPr>
            <p:ph type="subTitle" idx="1"/>
          </p:nvPr>
        </p:nvSpPr>
        <p:spPr>
          <a:xfrm>
            <a:off x="657550" y="1611425"/>
            <a:ext cx="10635900" cy="4204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sv-SE" b="1" dirty="0"/>
              <a:t>Datum</a:t>
            </a:r>
            <a:r>
              <a:rPr lang="sv-SE" dirty="0"/>
              <a:t>: 15 december kl. 09:00-12:00</a:t>
            </a:r>
          </a:p>
          <a:p>
            <a:pPr marL="0" lvl="0" indent="0" algn="l" rtl="0">
              <a:lnSpc>
                <a:spcPct val="90000"/>
              </a:lnSpc>
              <a:spcBef>
                <a:spcPts val="0"/>
              </a:spcBef>
              <a:spcAft>
                <a:spcPts val="0"/>
              </a:spcAft>
              <a:buClr>
                <a:schemeClr val="dk1"/>
              </a:buClr>
              <a:buSzPts val="2800"/>
              <a:buNone/>
            </a:pPr>
            <a:endParaRPr lang="sv-SE" dirty="0"/>
          </a:p>
          <a:p>
            <a:pPr marL="0" lvl="0" indent="0" algn="l" rtl="0">
              <a:lnSpc>
                <a:spcPct val="90000"/>
              </a:lnSpc>
              <a:spcBef>
                <a:spcPts val="0"/>
              </a:spcBef>
              <a:spcAft>
                <a:spcPts val="0"/>
              </a:spcAft>
              <a:buClr>
                <a:schemeClr val="dk1"/>
              </a:buClr>
              <a:buSzPts val="2800"/>
              <a:buNone/>
            </a:pPr>
            <a:r>
              <a:rPr lang="sv-SE" b="1" dirty="0"/>
              <a:t>Tema</a:t>
            </a:r>
            <a:r>
              <a:rPr lang="sv-SE" dirty="0"/>
              <a:t>: Psykisk hälsa</a:t>
            </a:r>
          </a:p>
          <a:p>
            <a:pPr marL="0" lvl="0" indent="0" algn="l" rtl="0">
              <a:lnSpc>
                <a:spcPct val="90000"/>
              </a:lnSpc>
              <a:spcBef>
                <a:spcPts val="0"/>
              </a:spcBef>
              <a:spcAft>
                <a:spcPts val="0"/>
              </a:spcAft>
              <a:buClr>
                <a:schemeClr val="dk1"/>
              </a:buClr>
              <a:buSzPts val="2800"/>
              <a:buNone/>
            </a:pPr>
            <a:endParaRPr lang="sv-SE" dirty="0"/>
          </a:p>
          <a:p>
            <a:pPr marL="0" lvl="0" indent="0" algn="l" rtl="0">
              <a:lnSpc>
                <a:spcPct val="90000"/>
              </a:lnSpc>
              <a:spcBef>
                <a:spcPts val="0"/>
              </a:spcBef>
              <a:spcAft>
                <a:spcPts val="0"/>
              </a:spcAft>
              <a:buClr>
                <a:schemeClr val="dk1"/>
              </a:buClr>
              <a:buSzPts val="2800"/>
              <a:buNone/>
            </a:pPr>
            <a:r>
              <a:rPr lang="sv-SE" b="1" dirty="0"/>
              <a:t>Föreläsare</a:t>
            </a:r>
            <a:r>
              <a:rPr lang="sv-SE" dirty="0"/>
              <a:t>: Carin </a:t>
            </a:r>
            <a:r>
              <a:rPr lang="sv-SE" dirty="0" err="1"/>
              <a:t>Åblad</a:t>
            </a:r>
            <a:r>
              <a:rPr lang="sv-SE" dirty="0"/>
              <a:t> Lundström, teol. Dr. i religionspsykologi och kyrkoherde i </a:t>
            </a:r>
            <a:r>
              <a:rPr lang="sv-SE" dirty="0" err="1"/>
              <a:t>Lagunda</a:t>
            </a:r>
            <a:r>
              <a:rPr lang="sv-SE" dirty="0"/>
              <a:t> pastorat. </a:t>
            </a:r>
          </a:p>
          <a:p>
            <a:pPr marL="0" lvl="0" indent="0" algn="l" rtl="0">
              <a:lnSpc>
                <a:spcPct val="90000"/>
              </a:lnSpc>
              <a:spcBef>
                <a:spcPts val="0"/>
              </a:spcBef>
              <a:spcAft>
                <a:spcPts val="0"/>
              </a:spcAft>
              <a:buClr>
                <a:schemeClr val="dk1"/>
              </a:buClr>
              <a:buSzPts val="2800"/>
              <a:buNone/>
            </a:pPr>
            <a:endParaRPr lang="sv-SE" dirty="0"/>
          </a:p>
          <a:p>
            <a:pPr marL="0" lvl="0" indent="0" algn="l" rtl="0">
              <a:lnSpc>
                <a:spcPct val="90000"/>
              </a:lnSpc>
              <a:spcBef>
                <a:spcPts val="0"/>
              </a:spcBef>
              <a:spcAft>
                <a:spcPts val="0"/>
              </a:spcAft>
              <a:buClr>
                <a:schemeClr val="dk1"/>
              </a:buClr>
              <a:buSzPts val="2800"/>
              <a:buNone/>
            </a:pPr>
            <a:r>
              <a:rPr lang="sv-SE" b="1" dirty="0"/>
              <a:t>Litteratur</a:t>
            </a:r>
            <a:r>
              <a:rPr lang="sv-SE" dirty="0"/>
              <a:t>: Mental Health, </a:t>
            </a:r>
            <a:r>
              <a:rPr lang="en-US" i="0" dirty="0">
                <a:solidFill>
                  <a:srgbClr val="000000"/>
                </a:solidFill>
                <a:effectLst/>
                <a:latin typeface="Calibri" panose="020F0502020204030204" pitchFamily="34" charset="0"/>
                <a:cs typeface="Calibri" panose="020F0502020204030204" pitchFamily="34" charset="0"/>
              </a:rPr>
              <a:t>Jean Vanier</a:t>
            </a:r>
            <a:r>
              <a:rPr lang="en-US" i="0" dirty="0">
                <a:solidFill>
                  <a:srgbClr val="333333"/>
                </a:solidFill>
                <a:effectLst/>
                <a:latin typeface="Calibri" panose="020F0502020204030204" pitchFamily="34" charset="0"/>
                <a:cs typeface="Calibri" panose="020F0502020204030204" pitchFamily="34" charset="0"/>
              </a:rPr>
              <a:t>, </a:t>
            </a:r>
            <a:r>
              <a:rPr lang="en-US" i="0" dirty="0">
                <a:solidFill>
                  <a:srgbClr val="000000"/>
                </a:solidFill>
                <a:effectLst/>
                <a:latin typeface="Calibri" panose="020F0502020204030204" pitchFamily="34" charset="0"/>
                <a:cs typeface="Calibri" panose="020F0502020204030204" pitchFamily="34" charset="0"/>
              </a:rPr>
              <a:t>Bob Callaghan</a:t>
            </a:r>
            <a:r>
              <a:rPr lang="en-US" i="0" dirty="0">
                <a:solidFill>
                  <a:srgbClr val="333333"/>
                </a:solidFill>
                <a:effectLst/>
                <a:latin typeface="Calibri" panose="020F0502020204030204" pitchFamily="34" charset="0"/>
                <a:cs typeface="Calibri" panose="020F0502020204030204" pitchFamily="34" charset="0"/>
              </a:rPr>
              <a:t> </a:t>
            </a:r>
            <a:r>
              <a:rPr lang="en-US" i="0" dirty="0" err="1">
                <a:solidFill>
                  <a:srgbClr val="333333"/>
                </a:solidFill>
                <a:effectLst/>
                <a:latin typeface="Calibri" panose="020F0502020204030204" pitchFamily="34" charset="0"/>
                <a:cs typeface="Calibri" panose="020F0502020204030204" pitchFamily="34" charset="0"/>
              </a:rPr>
              <a:t>och</a:t>
            </a:r>
            <a:r>
              <a:rPr lang="en-US" i="0" dirty="0">
                <a:solidFill>
                  <a:srgbClr val="333333"/>
                </a:solidFill>
                <a:effectLst/>
                <a:latin typeface="Calibri" panose="020F0502020204030204" pitchFamily="34" charset="0"/>
                <a:cs typeface="Calibri" panose="020F0502020204030204" pitchFamily="34" charset="0"/>
              </a:rPr>
              <a:t> </a:t>
            </a:r>
            <a:r>
              <a:rPr lang="en-US" i="0" dirty="0">
                <a:solidFill>
                  <a:srgbClr val="000000"/>
                </a:solidFill>
                <a:effectLst/>
                <a:latin typeface="Calibri" panose="020F0502020204030204" pitchFamily="34" charset="0"/>
                <a:cs typeface="Calibri" panose="020F0502020204030204" pitchFamily="34" charset="0"/>
              </a:rPr>
              <a:t>John Swinton</a:t>
            </a:r>
            <a:endParaRPr dirty="0">
              <a:latin typeface="Calibri" panose="020F0502020204030204" pitchFamily="34" charset="0"/>
              <a:cs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3"/>
          <p:cNvSpPr/>
          <p:nvPr/>
        </p:nvSpPr>
        <p:spPr>
          <a:xfrm>
            <a:off x="-19877" y="-184072"/>
            <a:ext cx="12211877" cy="5915005"/>
          </a:xfrm>
          <a:prstGeom prst="rect">
            <a:avLst/>
          </a:prstGeom>
          <a:solidFill>
            <a:srgbClr val="C9C9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1" name="Google Shape;91;p3"/>
          <p:cNvSpPr txBox="1">
            <a:spLocks noGrp="1"/>
          </p:cNvSpPr>
          <p:nvPr>
            <p:ph type="ctrTitle"/>
          </p:nvPr>
        </p:nvSpPr>
        <p:spPr>
          <a:xfrm>
            <a:off x="-19879" y="4"/>
            <a:ext cx="9144000" cy="11394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C00000"/>
              </a:buClr>
              <a:buSzPts val="4000"/>
              <a:buFont typeface="Calibri"/>
              <a:buNone/>
            </a:pPr>
            <a:r>
              <a:rPr lang="sv-SE" sz="4000" b="1" dirty="0">
                <a:solidFill>
                  <a:srgbClr val="C00000"/>
                </a:solidFill>
              </a:rPr>
              <a:t>Välkomna till utbildningstillfälle 3</a:t>
            </a:r>
            <a:endParaRPr sz="4000" b="1" dirty="0">
              <a:solidFill>
                <a:srgbClr val="C00000"/>
              </a:solidFill>
            </a:endParaRPr>
          </a:p>
        </p:txBody>
      </p:sp>
      <p:grpSp>
        <p:nvGrpSpPr>
          <p:cNvPr id="92" name="Google Shape;92;p3"/>
          <p:cNvGrpSpPr/>
          <p:nvPr/>
        </p:nvGrpSpPr>
        <p:grpSpPr>
          <a:xfrm>
            <a:off x="7451494" y="5874026"/>
            <a:ext cx="4589230" cy="839668"/>
            <a:chOff x="7109726" y="5811495"/>
            <a:chExt cx="4930997" cy="902199"/>
          </a:xfrm>
        </p:grpSpPr>
        <p:pic>
          <p:nvPicPr>
            <p:cNvPr id="93" name="Google Shape;93;p3" descr="En bild som visar text&#10;&#10;Automatiskt genererad beskrivning"/>
            <p:cNvPicPr preferRelativeResize="0"/>
            <p:nvPr/>
          </p:nvPicPr>
          <p:blipFill rotWithShape="1">
            <a:blip r:embed="rId3">
              <a:alphaModFix/>
            </a:blip>
            <a:srcRect/>
            <a:stretch/>
          </p:blipFill>
          <p:spPr>
            <a:xfrm>
              <a:off x="9571596" y="5811495"/>
              <a:ext cx="2469127" cy="883906"/>
            </a:xfrm>
            <a:prstGeom prst="rect">
              <a:avLst/>
            </a:prstGeom>
            <a:noFill/>
            <a:ln>
              <a:noFill/>
            </a:ln>
          </p:spPr>
        </p:pic>
        <p:pic>
          <p:nvPicPr>
            <p:cNvPr id="94" name="Google Shape;94;p3" descr="En bild som visar text&#10;&#10;Automatiskt genererad beskrivning"/>
            <p:cNvPicPr preferRelativeResize="0"/>
            <p:nvPr/>
          </p:nvPicPr>
          <p:blipFill rotWithShape="1">
            <a:blip r:embed="rId4">
              <a:alphaModFix/>
            </a:blip>
            <a:srcRect t="30929" b="41926"/>
            <a:stretch/>
          </p:blipFill>
          <p:spPr>
            <a:xfrm>
              <a:off x="8266888" y="6385213"/>
              <a:ext cx="1210107" cy="328481"/>
            </a:xfrm>
            <a:prstGeom prst="rect">
              <a:avLst/>
            </a:prstGeom>
            <a:noFill/>
            <a:ln>
              <a:noFill/>
            </a:ln>
          </p:spPr>
        </p:pic>
        <p:pic>
          <p:nvPicPr>
            <p:cNvPr id="95" name="Google Shape;95;p3" descr="En bild som visar ritning&#10;&#10;Automatiskt genererad beskrivning"/>
            <p:cNvPicPr preferRelativeResize="0"/>
            <p:nvPr/>
          </p:nvPicPr>
          <p:blipFill rotWithShape="1">
            <a:blip r:embed="rId5">
              <a:alphaModFix/>
            </a:blip>
            <a:srcRect/>
            <a:stretch/>
          </p:blipFill>
          <p:spPr>
            <a:xfrm>
              <a:off x="7109726" y="5870687"/>
              <a:ext cx="2469128" cy="451765"/>
            </a:xfrm>
            <a:prstGeom prst="rect">
              <a:avLst/>
            </a:prstGeom>
            <a:noFill/>
            <a:ln>
              <a:noFill/>
            </a:ln>
          </p:spPr>
        </p:pic>
      </p:grpSp>
      <p:sp>
        <p:nvSpPr>
          <p:cNvPr id="96" name="Google Shape;96;p3"/>
          <p:cNvSpPr txBox="1">
            <a:spLocks noGrp="1"/>
          </p:cNvSpPr>
          <p:nvPr>
            <p:ph type="subTitle" idx="1"/>
          </p:nvPr>
        </p:nvSpPr>
        <p:spPr>
          <a:xfrm>
            <a:off x="989700" y="1313137"/>
            <a:ext cx="9144000" cy="4387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sv-SE" sz="2800" b="1">
                <a:latin typeface="Calibri"/>
                <a:ea typeface="Calibri"/>
                <a:cs typeface="Calibri"/>
                <a:sym typeface="Calibri"/>
              </a:rPr>
              <a:t>Dagens Tema:</a:t>
            </a:r>
            <a:endParaRPr/>
          </a:p>
          <a:p>
            <a:pPr marL="0" lvl="0" indent="0" algn="l" rtl="0">
              <a:lnSpc>
                <a:spcPct val="90000"/>
              </a:lnSpc>
              <a:spcBef>
                <a:spcPts val="1000"/>
              </a:spcBef>
              <a:spcAft>
                <a:spcPts val="0"/>
              </a:spcAft>
              <a:buClr>
                <a:schemeClr val="dk1"/>
              </a:buClr>
              <a:buSzPts val="2800"/>
              <a:buNone/>
            </a:pPr>
            <a:r>
              <a:rPr lang="sv-SE" sz="2800"/>
              <a:t>Genus</a:t>
            </a:r>
            <a:endParaRPr sz="2800" b="1">
              <a:latin typeface="Calibri"/>
              <a:ea typeface="Calibri"/>
              <a:cs typeface="Calibri"/>
              <a:sym typeface="Calibri"/>
            </a:endParaRPr>
          </a:p>
          <a:p>
            <a:pPr marL="0" lvl="0" indent="0" algn="l" rtl="0">
              <a:lnSpc>
                <a:spcPct val="90000"/>
              </a:lnSpc>
              <a:spcBef>
                <a:spcPts val="1000"/>
              </a:spcBef>
              <a:spcAft>
                <a:spcPts val="0"/>
              </a:spcAft>
              <a:buClr>
                <a:schemeClr val="dk1"/>
              </a:buClr>
              <a:buSzPts val="2800"/>
              <a:buNone/>
            </a:pPr>
            <a:r>
              <a:rPr lang="sv-SE" sz="2800" b="1">
                <a:latin typeface="Calibri"/>
                <a:ea typeface="Calibri"/>
                <a:cs typeface="Calibri"/>
                <a:sym typeface="Calibri"/>
              </a:rPr>
              <a:t>Dagens föreläsare:</a:t>
            </a:r>
            <a:endParaRPr/>
          </a:p>
          <a:p>
            <a:pPr marL="0" lvl="0" indent="0" algn="l" rtl="0">
              <a:lnSpc>
                <a:spcPct val="90000"/>
              </a:lnSpc>
              <a:spcBef>
                <a:spcPts val="1000"/>
              </a:spcBef>
              <a:spcAft>
                <a:spcPts val="0"/>
              </a:spcAft>
              <a:buClr>
                <a:schemeClr val="dk1"/>
              </a:buClr>
              <a:buSzPts val="2800"/>
              <a:buNone/>
            </a:pPr>
            <a:r>
              <a:rPr lang="sv-SE" sz="2800"/>
              <a:t>Frida Ohlsson Sandahl</a:t>
            </a:r>
            <a:endParaRPr sz="2800"/>
          </a:p>
          <a:p>
            <a:pPr marL="0" lvl="0" indent="0" algn="l" rtl="0">
              <a:lnSpc>
                <a:spcPct val="90000"/>
              </a:lnSpc>
              <a:spcBef>
                <a:spcPts val="1000"/>
              </a:spcBef>
              <a:spcAft>
                <a:spcPts val="0"/>
              </a:spcAft>
              <a:buClr>
                <a:schemeClr val="dk1"/>
              </a:buClr>
              <a:buSzPts val="2800"/>
              <a:buNone/>
            </a:pPr>
            <a:r>
              <a:rPr lang="sv-SE" sz="2800"/>
              <a:t>Alex Clare Young</a:t>
            </a:r>
            <a:endParaRPr sz="2800"/>
          </a:p>
          <a:p>
            <a:pPr marL="0" lvl="0" indent="0" algn="l" rtl="0">
              <a:lnSpc>
                <a:spcPct val="90000"/>
              </a:lnSpc>
              <a:spcBef>
                <a:spcPts val="1000"/>
              </a:spcBef>
              <a:spcAft>
                <a:spcPts val="0"/>
              </a:spcAft>
              <a:buClr>
                <a:schemeClr val="dk1"/>
              </a:buClr>
              <a:buSzPts val="2800"/>
              <a:buNone/>
            </a:pPr>
            <a:r>
              <a:rPr lang="sv-SE" sz="2800" b="1"/>
              <a:t>Dagens litteratur</a:t>
            </a:r>
            <a:endParaRPr sz="2800" b="1"/>
          </a:p>
          <a:p>
            <a:pPr marL="0" lvl="0" indent="0" algn="l" rtl="0">
              <a:lnSpc>
                <a:spcPct val="90000"/>
              </a:lnSpc>
              <a:spcBef>
                <a:spcPts val="1000"/>
              </a:spcBef>
              <a:spcAft>
                <a:spcPts val="0"/>
              </a:spcAft>
              <a:buClr>
                <a:schemeClr val="dk1"/>
              </a:buClr>
              <a:buSzPts val="2800"/>
              <a:buNone/>
            </a:pPr>
            <a:r>
              <a:rPr lang="sv-SE" sz="2800"/>
              <a:t>“Gender” av Rosemary Lain Priestly</a:t>
            </a:r>
            <a:endParaRPr sz="2800"/>
          </a:p>
          <a:p>
            <a:pPr marL="0" lvl="0" indent="0" algn="l" rtl="0">
              <a:lnSpc>
                <a:spcPct val="90000"/>
              </a:lnSpc>
              <a:spcBef>
                <a:spcPts val="1000"/>
              </a:spcBef>
              <a:spcAft>
                <a:spcPts val="0"/>
              </a:spcAft>
              <a:buClr>
                <a:schemeClr val="dk1"/>
              </a:buClr>
              <a:buSzPts val="2800"/>
              <a:buNone/>
            </a:pPr>
            <a:endParaRPr sz="2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gc5f190c1bc_0_0"/>
          <p:cNvSpPr/>
          <p:nvPr/>
        </p:nvSpPr>
        <p:spPr>
          <a:xfrm>
            <a:off x="-19877" y="-129208"/>
            <a:ext cx="12358799" cy="5915100"/>
          </a:xfrm>
          <a:prstGeom prst="rect">
            <a:avLst/>
          </a:prstGeom>
          <a:solidFill>
            <a:srgbClr val="C9C9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gc5f190c1bc_0_0"/>
          <p:cNvSpPr txBox="1">
            <a:spLocks noGrp="1"/>
          </p:cNvSpPr>
          <p:nvPr>
            <p:ph type="ctrTitle"/>
          </p:nvPr>
        </p:nvSpPr>
        <p:spPr>
          <a:xfrm>
            <a:off x="498117" y="373891"/>
            <a:ext cx="10916400" cy="11394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C00000"/>
              </a:buClr>
              <a:buSzPts val="4000"/>
              <a:buFont typeface="Calibri"/>
              <a:buNone/>
            </a:pPr>
            <a:r>
              <a:rPr lang="sv-SE" sz="4000" b="1">
                <a:solidFill>
                  <a:srgbClr val="C00000"/>
                </a:solidFill>
              </a:rPr>
              <a:t>Varför en processutbildning om Inclusive Church?</a:t>
            </a:r>
            <a:endParaRPr/>
          </a:p>
        </p:txBody>
      </p:sp>
      <p:grpSp>
        <p:nvGrpSpPr>
          <p:cNvPr id="103" name="Google Shape;103;gc5f190c1bc_0_0"/>
          <p:cNvGrpSpPr/>
          <p:nvPr/>
        </p:nvGrpSpPr>
        <p:grpSpPr>
          <a:xfrm>
            <a:off x="7451564" y="5874081"/>
            <a:ext cx="4589278" cy="839676"/>
            <a:chOff x="7109726" y="5811495"/>
            <a:chExt cx="4930996" cy="902199"/>
          </a:xfrm>
        </p:grpSpPr>
        <p:pic>
          <p:nvPicPr>
            <p:cNvPr id="104" name="Google Shape;104;gc5f190c1bc_0_0" descr="En bild som visar text&#10;&#10;Automatiskt genererad beskrivning"/>
            <p:cNvPicPr preferRelativeResize="0"/>
            <p:nvPr/>
          </p:nvPicPr>
          <p:blipFill rotWithShape="1">
            <a:blip r:embed="rId3">
              <a:alphaModFix/>
            </a:blip>
            <a:srcRect/>
            <a:stretch/>
          </p:blipFill>
          <p:spPr>
            <a:xfrm>
              <a:off x="9571596" y="5811495"/>
              <a:ext cx="2469126" cy="883906"/>
            </a:xfrm>
            <a:prstGeom prst="rect">
              <a:avLst/>
            </a:prstGeom>
            <a:noFill/>
            <a:ln>
              <a:noFill/>
            </a:ln>
          </p:spPr>
        </p:pic>
        <p:pic>
          <p:nvPicPr>
            <p:cNvPr id="105" name="Google Shape;105;gc5f190c1bc_0_0" descr="En bild som visar text&#10;&#10;Automatiskt genererad beskrivning"/>
            <p:cNvPicPr preferRelativeResize="0"/>
            <p:nvPr/>
          </p:nvPicPr>
          <p:blipFill rotWithShape="1">
            <a:blip r:embed="rId4">
              <a:alphaModFix/>
            </a:blip>
            <a:srcRect t="30929" b="41925"/>
            <a:stretch/>
          </p:blipFill>
          <p:spPr>
            <a:xfrm>
              <a:off x="8266888" y="6385213"/>
              <a:ext cx="1210107" cy="328481"/>
            </a:xfrm>
            <a:prstGeom prst="rect">
              <a:avLst/>
            </a:prstGeom>
            <a:noFill/>
            <a:ln>
              <a:noFill/>
            </a:ln>
          </p:spPr>
        </p:pic>
        <p:pic>
          <p:nvPicPr>
            <p:cNvPr id="106" name="Google Shape;106;gc5f190c1bc_0_0" descr="En bild som visar ritning&#10;&#10;Automatiskt genererad beskrivning"/>
            <p:cNvPicPr preferRelativeResize="0"/>
            <p:nvPr/>
          </p:nvPicPr>
          <p:blipFill rotWithShape="1">
            <a:blip r:embed="rId5">
              <a:alphaModFix/>
            </a:blip>
            <a:srcRect/>
            <a:stretch/>
          </p:blipFill>
          <p:spPr>
            <a:xfrm>
              <a:off x="7109726" y="5870687"/>
              <a:ext cx="2469128" cy="451765"/>
            </a:xfrm>
            <a:prstGeom prst="rect">
              <a:avLst/>
            </a:prstGeom>
            <a:noFill/>
            <a:ln>
              <a:noFill/>
            </a:ln>
          </p:spPr>
        </p:pic>
      </p:grpSp>
      <p:sp>
        <p:nvSpPr>
          <p:cNvPr id="107" name="Google Shape;107;gc5f190c1bc_0_0"/>
          <p:cNvSpPr txBox="1">
            <a:spLocks noGrp="1"/>
          </p:cNvSpPr>
          <p:nvPr>
            <p:ph type="subTitle" idx="1"/>
          </p:nvPr>
        </p:nvSpPr>
        <p:spPr>
          <a:xfrm>
            <a:off x="433084" y="1910788"/>
            <a:ext cx="8731500" cy="3565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000000"/>
              </a:buClr>
              <a:buSzPts val="1400"/>
              <a:buFont typeface="Calibri"/>
              <a:buChar char="-"/>
            </a:pPr>
            <a:r>
              <a:rPr lang="sv-SE" sz="2800">
                <a:latin typeface="Calibri"/>
                <a:ea typeface="Calibri"/>
                <a:cs typeface="Calibri"/>
                <a:sym typeface="Calibri"/>
              </a:rPr>
              <a:t>Vilka saknar vi idag i gudstjänst och verksamhet?</a:t>
            </a:r>
            <a:endParaRPr sz="2800">
              <a:latin typeface="Calibri"/>
              <a:ea typeface="Calibri"/>
              <a:cs typeface="Calibri"/>
              <a:sym typeface="Calibri"/>
            </a:endParaRPr>
          </a:p>
          <a:p>
            <a:pPr marL="342900" lvl="0" indent="-342900" algn="l" rtl="0">
              <a:lnSpc>
                <a:spcPct val="100000"/>
              </a:lnSpc>
              <a:spcBef>
                <a:spcPts val="1800"/>
              </a:spcBef>
              <a:spcAft>
                <a:spcPts val="0"/>
              </a:spcAft>
              <a:buClr>
                <a:srgbClr val="000000"/>
              </a:buClr>
              <a:buSzPts val="1400"/>
              <a:buFont typeface="Calibri"/>
              <a:buChar char="-"/>
            </a:pPr>
            <a:r>
              <a:rPr lang="sv-SE" sz="2800">
                <a:latin typeface="Calibri"/>
                <a:ea typeface="Calibri"/>
                <a:cs typeface="Calibri"/>
                <a:sym typeface="Calibri"/>
              </a:rPr>
              <a:t>Varför känner sig några inte välkomna eller upplever församlingen som otillgänglig eller otrygg? </a:t>
            </a:r>
            <a:endParaRPr sz="2800">
              <a:latin typeface="Calibri"/>
              <a:ea typeface="Calibri"/>
              <a:cs typeface="Calibri"/>
              <a:sym typeface="Calibri"/>
            </a:endParaRPr>
          </a:p>
          <a:p>
            <a:pPr marL="342900" lvl="0" indent="-342900" algn="l" rtl="0">
              <a:lnSpc>
                <a:spcPct val="100000"/>
              </a:lnSpc>
              <a:spcBef>
                <a:spcPts val="1800"/>
              </a:spcBef>
              <a:spcAft>
                <a:spcPts val="0"/>
              </a:spcAft>
              <a:buClr>
                <a:srgbClr val="000000"/>
              </a:buClr>
              <a:buSzPts val="1400"/>
              <a:buFont typeface="Calibri"/>
              <a:buChar char="-"/>
            </a:pPr>
            <a:r>
              <a:rPr lang="sv-SE" sz="2800">
                <a:latin typeface="Calibri"/>
                <a:ea typeface="Calibri"/>
                <a:cs typeface="Calibri"/>
                <a:sym typeface="Calibri"/>
              </a:rPr>
              <a:t>Hur kan evangeliet få nå ut till fler?</a:t>
            </a:r>
            <a:endParaRPr sz="2800">
              <a:latin typeface="Calibri"/>
              <a:ea typeface="Calibri"/>
              <a:cs typeface="Calibri"/>
              <a:sym typeface="Calibri"/>
            </a:endParaRPr>
          </a:p>
          <a:p>
            <a:pPr marL="0" lvl="0" indent="0" algn="l" rtl="0">
              <a:lnSpc>
                <a:spcPct val="90000"/>
              </a:lnSpc>
              <a:spcBef>
                <a:spcPts val="1800"/>
              </a:spcBef>
              <a:spcAft>
                <a:spcPts val="0"/>
              </a:spcAft>
              <a:buClr>
                <a:schemeClr val="dk1"/>
              </a:buClr>
              <a:buSzPts val="2800"/>
              <a:buNone/>
            </a:pPr>
            <a:endParaRPr sz="2800" b="1">
              <a:latin typeface="Calibri"/>
              <a:ea typeface="Calibri"/>
              <a:cs typeface="Calibri"/>
              <a:sym typeface="Calibri"/>
            </a:endParaRPr>
          </a:p>
          <a:p>
            <a:pPr marL="0" lvl="0" indent="0" algn="l" rtl="0">
              <a:lnSpc>
                <a:spcPct val="90000"/>
              </a:lnSpc>
              <a:spcBef>
                <a:spcPts val="1000"/>
              </a:spcBef>
              <a:spcAft>
                <a:spcPts val="0"/>
              </a:spcAft>
              <a:buClr>
                <a:schemeClr val="dk1"/>
              </a:buClr>
              <a:buSzPts val="2800"/>
              <a:buNone/>
            </a:pPr>
            <a:endParaRPr sz="2800" b="1">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4"/>
          <p:cNvSpPr/>
          <p:nvPr/>
        </p:nvSpPr>
        <p:spPr>
          <a:xfrm>
            <a:off x="-83434" y="-15096"/>
            <a:ext cx="12358868" cy="5915005"/>
          </a:xfrm>
          <a:prstGeom prst="rect">
            <a:avLst/>
          </a:prstGeom>
          <a:solidFill>
            <a:srgbClr val="C9C9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3" name="Google Shape;113;p4"/>
          <p:cNvSpPr txBox="1">
            <a:spLocks noGrp="1"/>
          </p:cNvSpPr>
          <p:nvPr>
            <p:ph type="ctrTitle"/>
          </p:nvPr>
        </p:nvSpPr>
        <p:spPr>
          <a:xfrm>
            <a:off x="576944" y="57907"/>
            <a:ext cx="4413648" cy="1139329"/>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C00000"/>
              </a:buClr>
              <a:buSzPts val="4000"/>
              <a:buFont typeface="Calibri"/>
              <a:buNone/>
            </a:pPr>
            <a:r>
              <a:rPr lang="sv-SE" sz="4000" b="1">
                <a:solidFill>
                  <a:srgbClr val="C00000"/>
                </a:solidFill>
              </a:rPr>
              <a:t>Inclusive Church</a:t>
            </a:r>
            <a:endParaRPr sz="4000" b="1">
              <a:solidFill>
                <a:srgbClr val="C00000"/>
              </a:solidFill>
            </a:endParaRPr>
          </a:p>
        </p:txBody>
      </p:sp>
      <p:grpSp>
        <p:nvGrpSpPr>
          <p:cNvPr id="114" name="Google Shape;114;p4"/>
          <p:cNvGrpSpPr/>
          <p:nvPr/>
        </p:nvGrpSpPr>
        <p:grpSpPr>
          <a:xfrm>
            <a:off x="7451494" y="5874026"/>
            <a:ext cx="4589230" cy="839668"/>
            <a:chOff x="7109726" y="5811495"/>
            <a:chExt cx="4930997" cy="902199"/>
          </a:xfrm>
        </p:grpSpPr>
        <p:pic>
          <p:nvPicPr>
            <p:cNvPr id="115" name="Google Shape;115;p4" descr="En bild som visar text&#10;&#10;Automatiskt genererad beskrivning"/>
            <p:cNvPicPr preferRelativeResize="0"/>
            <p:nvPr/>
          </p:nvPicPr>
          <p:blipFill rotWithShape="1">
            <a:blip r:embed="rId3">
              <a:alphaModFix/>
            </a:blip>
            <a:srcRect/>
            <a:stretch/>
          </p:blipFill>
          <p:spPr>
            <a:xfrm>
              <a:off x="9571596" y="5811495"/>
              <a:ext cx="2469127" cy="883906"/>
            </a:xfrm>
            <a:prstGeom prst="rect">
              <a:avLst/>
            </a:prstGeom>
            <a:noFill/>
            <a:ln>
              <a:noFill/>
            </a:ln>
          </p:spPr>
        </p:pic>
        <p:pic>
          <p:nvPicPr>
            <p:cNvPr id="116" name="Google Shape;116;p4" descr="En bild som visar text&#10;&#10;Automatiskt genererad beskrivning"/>
            <p:cNvPicPr preferRelativeResize="0"/>
            <p:nvPr/>
          </p:nvPicPr>
          <p:blipFill rotWithShape="1">
            <a:blip r:embed="rId4">
              <a:alphaModFix/>
            </a:blip>
            <a:srcRect t="30929" b="41926"/>
            <a:stretch/>
          </p:blipFill>
          <p:spPr>
            <a:xfrm>
              <a:off x="8266888" y="6385213"/>
              <a:ext cx="1210107" cy="328481"/>
            </a:xfrm>
            <a:prstGeom prst="rect">
              <a:avLst/>
            </a:prstGeom>
            <a:noFill/>
            <a:ln>
              <a:noFill/>
            </a:ln>
          </p:spPr>
        </p:pic>
        <p:pic>
          <p:nvPicPr>
            <p:cNvPr id="117" name="Google Shape;117;p4" descr="En bild som visar ritning&#10;&#10;Automatiskt genererad beskrivning"/>
            <p:cNvPicPr preferRelativeResize="0"/>
            <p:nvPr/>
          </p:nvPicPr>
          <p:blipFill rotWithShape="1">
            <a:blip r:embed="rId5">
              <a:alphaModFix/>
            </a:blip>
            <a:srcRect/>
            <a:stretch/>
          </p:blipFill>
          <p:spPr>
            <a:xfrm>
              <a:off x="7109726" y="5870687"/>
              <a:ext cx="2469128" cy="451765"/>
            </a:xfrm>
            <a:prstGeom prst="rect">
              <a:avLst/>
            </a:prstGeom>
            <a:noFill/>
            <a:ln>
              <a:noFill/>
            </a:ln>
          </p:spPr>
        </p:pic>
      </p:grpSp>
      <p:sp>
        <p:nvSpPr>
          <p:cNvPr id="118" name="Google Shape;118;p4"/>
          <p:cNvSpPr txBox="1">
            <a:spLocks noGrp="1"/>
          </p:cNvSpPr>
          <p:nvPr>
            <p:ph type="subTitle" idx="1"/>
          </p:nvPr>
        </p:nvSpPr>
        <p:spPr>
          <a:xfrm>
            <a:off x="984738" y="1530950"/>
            <a:ext cx="10325687" cy="3723221"/>
          </a:xfrm>
          <a:prstGeom prst="rect">
            <a:avLst/>
          </a:prstGeom>
          <a:noFill/>
          <a:ln>
            <a:noFill/>
          </a:ln>
        </p:spPr>
        <p:txBody>
          <a:bodyPr spcFirstLastPara="1" wrap="square" lIns="91425" tIns="45700" rIns="91425" bIns="45700" anchor="t" anchorCtr="0">
            <a:noAutofit/>
          </a:bodyPr>
          <a:lstStyle/>
          <a:p>
            <a:pPr marL="0" lvl="0" indent="0" algn="l" rtl="0">
              <a:lnSpc>
                <a:spcPct val="140000"/>
              </a:lnSpc>
              <a:spcBef>
                <a:spcPts val="0"/>
              </a:spcBef>
              <a:spcAft>
                <a:spcPts val="0"/>
              </a:spcAft>
              <a:buClr>
                <a:schemeClr val="dk1"/>
              </a:buClr>
              <a:buSzPts val="1960"/>
              <a:buNone/>
            </a:pPr>
            <a:r>
              <a:rPr lang="sv-SE" sz="1960"/>
              <a:t>"We believe in inclusive Church - a church which celebrates and affirms every person and does not discriminate. We will continue to challenge the church where it continues to discriminate against people on grounds of disability, economic power, ethnicity, gender, gender identity, learning disability, mental health, neurodiversity or sexuality. We believe in a Church which welcomes and serves all people in the name of Jesus Christ; which is scripturally faithful; which seeks to proclaim the Gospel afresh for each generation; and which, in the power of the Holy Spirit, allows all people to grasp how wide and long and high and deep is the love of Jesus Christ."</a:t>
            </a:r>
            <a:endParaRPr sz="196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5"/>
          <p:cNvSpPr/>
          <p:nvPr/>
        </p:nvSpPr>
        <p:spPr>
          <a:xfrm>
            <a:off x="-83434" y="-123953"/>
            <a:ext cx="12358868" cy="5915005"/>
          </a:xfrm>
          <a:prstGeom prst="rect">
            <a:avLst/>
          </a:prstGeom>
          <a:solidFill>
            <a:srgbClr val="C9C9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4" name="Google Shape;124;p5"/>
          <p:cNvSpPr txBox="1">
            <a:spLocks noGrp="1"/>
          </p:cNvSpPr>
          <p:nvPr>
            <p:ph type="ctrTitle"/>
          </p:nvPr>
        </p:nvSpPr>
        <p:spPr>
          <a:xfrm>
            <a:off x="0" y="38150"/>
            <a:ext cx="4380992" cy="1060823"/>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C00000"/>
              </a:buClr>
              <a:buSzPts val="4000"/>
              <a:buFont typeface="Calibri"/>
              <a:buNone/>
            </a:pPr>
            <a:r>
              <a:rPr lang="sv-SE" sz="4000" b="1">
                <a:solidFill>
                  <a:srgbClr val="C00000"/>
                </a:solidFill>
              </a:rPr>
              <a:t>På svenska</a:t>
            </a:r>
            <a:endParaRPr sz="4000" b="1">
              <a:solidFill>
                <a:srgbClr val="C00000"/>
              </a:solidFill>
            </a:endParaRPr>
          </a:p>
        </p:txBody>
      </p:sp>
      <p:grpSp>
        <p:nvGrpSpPr>
          <p:cNvPr id="125" name="Google Shape;125;p5"/>
          <p:cNvGrpSpPr/>
          <p:nvPr/>
        </p:nvGrpSpPr>
        <p:grpSpPr>
          <a:xfrm>
            <a:off x="7451494" y="5874026"/>
            <a:ext cx="4589230" cy="839668"/>
            <a:chOff x="7109726" y="5811495"/>
            <a:chExt cx="4930997" cy="902199"/>
          </a:xfrm>
        </p:grpSpPr>
        <p:pic>
          <p:nvPicPr>
            <p:cNvPr id="126" name="Google Shape;126;p5" descr="En bild som visar text&#10;&#10;Automatiskt genererad beskrivning"/>
            <p:cNvPicPr preferRelativeResize="0"/>
            <p:nvPr/>
          </p:nvPicPr>
          <p:blipFill rotWithShape="1">
            <a:blip r:embed="rId3">
              <a:alphaModFix/>
            </a:blip>
            <a:srcRect/>
            <a:stretch/>
          </p:blipFill>
          <p:spPr>
            <a:xfrm>
              <a:off x="9571596" y="5811495"/>
              <a:ext cx="2469127" cy="883906"/>
            </a:xfrm>
            <a:prstGeom prst="rect">
              <a:avLst/>
            </a:prstGeom>
            <a:noFill/>
            <a:ln>
              <a:noFill/>
            </a:ln>
          </p:spPr>
        </p:pic>
        <p:pic>
          <p:nvPicPr>
            <p:cNvPr id="127" name="Google Shape;127;p5" descr="En bild som visar text&#10;&#10;Automatiskt genererad beskrivning"/>
            <p:cNvPicPr preferRelativeResize="0"/>
            <p:nvPr/>
          </p:nvPicPr>
          <p:blipFill rotWithShape="1">
            <a:blip r:embed="rId4">
              <a:alphaModFix/>
            </a:blip>
            <a:srcRect t="30929" b="41926"/>
            <a:stretch/>
          </p:blipFill>
          <p:spPr>
            <a:xfrm>
              <a:off x="8266888" y="6385213"/>
              <a:ext cx="1210107" cy="328481"/>
            </a:xfrm>
            <a:prstGeom prst="rect">
              <a:avLst/>
            </a:prstGeom>
            <a:noFill/>
            <a:ln>
              <a:noFill/>
            </a:ln>
          </p:spPr>
        </p:pic>
        <p:pic>
          <p:nvPicPr>
            <p:cNvPr id="128" name="Google Shape;128;p5" descr="En bild som visar ritning&#10;&#10;Automatiskt genererad beskrivning"/>
            <p:cNvPicPr preferRelativeResize="0"/>
            <p:nvPr/>
          </p:nvPicPr>
          <p:blipFill rotWithShape="1">
            <a:blip r:embed="rId5">
              <a:alphaModFix/>
            </a:blip>
            <a:srcRect/>
            <a:stretch/>
          </p:blipFill>
          <p:spPr>
            <a:xfrm>
              <a:off x="7109726" y="5870687"/>
              <a:ext cx="2469128" cy="451765"/>
            </a:xfrm>
            <a:prstGeom prst="rect">
              <a:avLst/>
            </a:prstGeom>
            <a:noFill/>
            <a:ln>
              <a:noFill/>
            </a:ln>
          </p:spPr>
        </p:pic>
      </p:grpSp>
      <p:sp>
        <p:nvSpPr>
          <p:cNvPr id="129" name="Google Shape;129;p5"/>
          <p:cNvSpPr txBox="1">
            <a:spLocks noGrp="1"/>
          </p:cNvSpPr>
          <p:nvPr>
            <p:ph type="subTitle" idx="1"/>
          </p:nvPr>
        </p:nvSpPr>
        <p:spPr>
          <a:xfrm>
            <a:off x="984738" y="1302350"/>
            <a:ext cx="10325700" cy="3723300"/>
          </a:xfrm>
          <a:prstGeom prst="rect">
            <a:avLst/>
          </a:prstGeom>
          <a:noFill/>
          <a:ln>
            <a:noFill/>
          </a:ln>
        </p:spPr>
        <p:txBody>
          <a:bodyPr spcFirstLastPara="1" wrap="square" lIns="91425" tIns="45700" rIns="91425" bIns="45700" anchor="t" anchorCtr="0">
            <a:noAutofit/>
          </a:bodyPr>
          <a:lstStyle/>
          <a:p>
            <a:pPr marL="0" lvl="0" indent="0" algn="l" rtl="0">
              <a:lnSpc>
                <a:spcPct val="140000"/>
              </a:lnSpc>
              <a:spcBef>
                <a:spcPts val="0"/>
              </a:spcBef>
              <a:spcAft>
                <a:spcPts val="0"/>
              </a:spcAft>
              <a:buSzPts val="1960"/>
              <a:buNone/>
            </a:pPr>
            <a:r>
              <a:rPr lang="sv-SE" sz="2000"/>
              <a:t>"Vi tror på en inkluderande kyrka - en kyrka som gläder sig över och bekräftar varje individ och som inte är diskriminerande. Vi kommer att fortsätta att utmana kyrkan där den fortsätter att diskriminera människor på grund av funktionsvariationer, ekonomisk makt, etnicitet, kön, könsidentitet, intellektuella funktionsvariationer, psykisk hälsa, neuropsykiatriska funktionsnedsättningar eller sexualitet. Vi tror på en kyrka som välkomnar och tjänar alla människor i Jesu Kristi namn, som är trogen skriften, som försöker förkunna Evangeliet på nytt för varje generation, och som i kraft av den Heliga Anden, tillåter alla människor att förstå hur bred och lång och hög och djup Jesu Kristi kärlek är. ” </a:t>
            </a:r>
            <a:endParaRPr/>
          </a:p>
          <a:p>
            <a:pPr marL="0" lvl="0" indent="0" algn="l" rtl="0">
              <a:lnSpc>
                <a:spcPct val="140000"/>
              </a:lnSpc>
              <a:spcBef>
                <a:spcPts val="0"/>
              </a:spcBef>
              <a:spcAft>
                <a:spcPts val="0"/>
              </a:spcAft>
              <a:buSzPts val="1960"/>
              <a:buNone/>
            </a:pPr>
            <a:endParaRPr sz="2000"/>
          </a:p>
          <a:p>
            <a:pPr marL="0" lvl="0" indent="0" algn="l" rtl="0">
              <a:lnSpc>
                <a:spcPct val="140000"/>
              </a:lnSpc>
              <a:spcBef>
                <a:spcPts val="0"/>
              </a:spcBef>
              <a:spcAft>
                <a:spcPts val="0"/>
              </a:spcAft>
              <a:buSzPts val="1960"/>
              <a:buNone/>
            </a:pPr>
            <a:r>
              <a:rPr lang="sv-SE" sz="2000"/>
              <a:t>/Utbildningsansvarigas egen översättning</a:t>
            </a:r>
            <a:endParaRPr sz="2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7"/>
          <p:cNvSpPr/>
          <p:nvPr/>
        </p:nvSpPr>
        <p:spPr>
          <a:xfrm>
            <a:off x="0" y="-1"/>
            <a:ext cx="12358868" cy="5815615"/>
          </a:xfrm>
          <a:prstGeom prst="rect">
            <a:avLst/>
          </a:prstGeom>
          <a:solidFill>
            <a:srgbClr val="C9C9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5" name="Google Shape;135;p7"/>
          <p:cNvSpPr txBox="1">
            <a:spLocks noGrp="1"/>
          </p:cNvSpPr>
          <p:nvPr>
            <p:ph type="ctrTitle"/>
          </p:nvPr>
        </p:nvSpPr>
        <p:spPr>
          <a:xfrm>
            <a:off x="-251775" y="130479"/>
            <a:ext cx="4712400" cy="7080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C00000"/>
              </a:buClr>
              <a:buSzPts val="4000"/>
              <a:buFont typeface="Calibri"/>
              <a:buNone/>
            </a:pPr>
            <a:r>
              <a:rPr lang="sv-SE" sz="4000" b="1">
                <a:solidFill>
                  <a:srgbClr val="C00000"/>
                </a:solidFill>
              </a:rPr>
              <a:t>Dagens upplägg</a:t>
            </a:r>
            <a:endParaRPr sz="4000" b="1">
              <a:solidFill>
                <a:srgbClr val="C00000"/>
              </a:solidFill>
            </a:endParaRPr>
          </a:p>
        </p:txBody>
      </p:sp>
      <p:grpSp>
        <p:nvGrpSpPr>
          <p:cNvPr id="136" name="Google Shape;136;p7"/>
          <p:cNvGrpSpPr/>
          <p:nvPr/>
        </p:nvGrpSpPr>
        <p:grpSpPr>
          <a:xfrm>
            <a:off x="7451494" y="5874026"/>
            <a:ext cx="4589230" cy="839668"/>
            <a:chOff x="7109726" y="5811495"/>
            <a:chExt cx="4930997" cy="902199"/>
          </a:xfrm>
        </p:grpSpPr>
        <p:pic>
          <p:nvPicPr>
            <p:cNvPr id="137" name="Google Shape;137;p7" descr="En bild som visar text&#10;&#10;Automatiskt genererad beskrivning"/>
            <p:cNvPicPr preferRelativeResize="0"/>
            <p:nvPr/>
          </p:nvPicPr>
          <p:blipFill rotWithShape="1">
            <a:blip r:embed="rId3">
              <a:alphaModFix/>
            </a:blip>
            <a:srcRect/>
            <a:stretch/>
          </p:blipFill>
          <p:spPr>
            <a:xfrm>
              <a:off x="9571596" y="5811495"/>
              <a:ext cx="2469127" cy="883906"/>
            </a:xfrm>
            <a:prstGeom prst="rect">
              <a:avLst/>
            </a:prstGeom>
            <a:noFill/>
            <a:ln>
              <a:noFill/>
            </a:ln>
          </p:spPr>
        </p:pic>
        <p:pic>
          <p:nvPicPr>
            <p:cNvPr id="138" name="Google Shape;138;p7" descr="En bild som visar text&#10;&#10;Automatiskt genererad beskrivning"/>
            <p:cNvPicPr preferRelativeResize="0"/>
            <p:nvPr/>
          </p:nvPicPr>
          <p:blipFill rotWithShape="1">
            <a:blip r:embed="rId4">
              <a:alphaModFix/>
            </a:blip>
            <a:srcRect t="30929" b="41926"/>
            <a:stretch/>
          </p:blipFill>
          <p:spPr>
            <a:xfrm>
              <a:off x="8266888" y="6385213"/>
              <a:ext cx="1210107" cy="328481"/>
            </a:xfrm>
            <a:prstGeom prst="rect">
              <a:avLst/>
            </a:prstGeom>
            <a:noFill/>
            <a:ln>
              <a:noFill/>
            </a:ln>
          </p:spPr>
        </p:pic>
        <p:pic>
          <p:nvPicPr>
            <p:cNvPr id="139" name="Google Shape;139;p7" descr="En bild som visar ritning&#10;&#10;Automatiskt genererad beskrivning"/>
            <p:cNvPicPr preferRelativeResize="0"/>
            <p:nvPr/>
          </p:nvPicPr>
          <p:blipFill rotWithShape="1">
            <a:blip r:embed="rId5">
              <a:alphaModFix/>
            </a:blip>
            <a:srcRect/>
            <a:stretch/>
          </p:blipFill>
          <p:spPr>
            <a:xfrm>
              <a:off x="7109726" y="5870687"/>
              <a:ext cx="2469128" cy="451765"/>
            </a:xfrm>
            <a:prstGeom prst="rect">
              <a:avLst/>
            </a:prstGeom>
            <a:noFill/>
            <a:ln>
              <a:noFill/>
            </a:ln>
          </p:spPr>
        </p:pic>
      </p:grpSp>
      <p:sp>
        <p:nvSpPr>
          <p:cNvPr id="140" name="Google Shape;140;p7"/>
          <p:cNvSpPr txBox="1">
            <a:spLocks noGrp="1"/>
          </p:cNvSpPr>
          <p:nvPr>
            <p:ph type="subTitle" idx="1"/>
          </p:nvPr>
        </p:nvSpPr>
        <p:spPr>
          <a:xfrm>
            <a:off x="411650" y="914825"/>
            <a:ext cx="12810300" cy="4658700"/>
          </a:xfrm>
          <a:prstGeom prst="rect">
            <a:avLst/>
          </a:prstGeom>
          <a:noFill/>
          <a:ln>
            <a:noFill/>
          </a:ln>
        </p:spPr>
        <p:txBody>
          <a:bodyPr spcFirstLastPara="1" wrap="square" lIns="91425" tIns="45700" rIns="91425" bIns="45700" anchor="t" anchorCtr="0">
            <a:noAutofit/>
          </a:bodyPr>
          <a:lstStyle/>
          <a:p>
            <a:pPr marL="0" lvl="0" indent="0" algn="l" rtl="0">
              <a:lnSpc>
                <a:spcPct val="87000"/>
              </a:lnSpc>
              <a:spcBef>
                <a:spcPts val="1000"/>
              </a:spcBef>
              <a:spcAft>
                <a:spcPts val="0"/>
              </a:spcAft>
              <a:buClr>
                <a:schemeClr val="dk1"/>
              </a:buClr>
              <a:buSzPts val="2029"/>
              <a:buNone/>
            </a:pPr>
            <a:r>
              <a:rPr lang="sv-SE" sz="2200" dirty="0"/>
              <a:t>09:00            	Välkomna och presentation av dagens tema, upplägg samt kort återkoppling från förra 			utbildningstillfället. 	</a:t>
            </a:r>
          </a:p>
          <a:p>
            <a:pPr marL="0" lvl="0" indent="0" algn="l" rtl="0">
              <a:lnSpc>
                <a:spcPct val="87000"/>
              </a:lnSpc>
              <a:spcBef>
                <a:spcPts val="1000"/>
              </a:spcBef>
              <a:spcAft>
                <a:spcPts val="0"/>
              </a:spcAft>
              <a:buClr>
                <a:schemeClr val="dk1"/>
              </a:buClr>
              <a:buSzPts val="2029"/>
              <a:buNone/>
            </a:pPr>
            <a:r>
              <a:rPr lang="sv-SE" sz="2200" dirty="0"/>
              <a:t>09:15            	Föreläsning med Alex Clare Young (film)</a:t>
            </a:r>
          </a:p>
          <a:p>
            <a:pPr marL="0" lvl="0" indent="0" algn="l" rtl="0">
              <a:lnSpc>
                <a:spcPct val="87000"/>
              </a:lnSpc>
              <a:spcBef>
                <a:spcPts val="1000"/>
              </a:spcBef>
              <a:spcAft>
                <a:spcPts val="0"/>
              </a:spcAft>
              <a:buClr>
                <a:schemeClr val="dk1"/>
              </a:buClr>
              <a:buSzPts val="2029"/>
              <a:buNone/>
            </a:pPr>
            <a:r>
              <a:rPr lang="sv-SE" sz="2200" dirty="0"/>
              <a:t>09:40		Kort paus </a:t>
            </a:r>
          </a:p>
          <a:p>
            <a:pPr marL="0" lvl="0" indent="0" algn="l" rtl="0">
              <a:lnSpc>
                <a:spcPct val="87000"/>
              </a:lnSpc>
              <a:spcBef>
                <a:spcPts val="1000"/>
              </a:spcBef>
              <a:spcAft>
                <a:spcPts val="0"/>
              </a:spcAft>
              <a:buClr>
                <a:schemeClr val="dk1"/>
              </a:buClr>
              <a:buSzPts val="2029"/>
              <a:buNone/>
            </a:pPr>
            <a:r>
              <a:rPr lang="sv-SE" sz="2200" dirty="0"/>
              <a:t>09:45		Föreläsning med Frida Ohlsson Sandahl (live) </a:t>
            </a:r>
          </a:p>
          <a:p>
            <a:pPr marL="0" lvl="0" indent="0" algn="l" rtl="0">
              <a:lnSpc>
                <a:spcPct val="87000"/>
              </a:lnSpc>
              <a:spcBef>
                <a:spcPts val="1000"/>
              </a:spcBef>
              <a:spcAft>
                <a:spcPts val="0"/>
              </a:spcAft>
              <a:buClr>
                <a:schemeClr val="dk1"/>
              </a:buClr>
              <a:buSzPts val="2029"/>
              <a:buNone/>
            </a:pPr>
            <a:r>
              <a:rPr lang="sv-SE" sz="2200" dirty="0"/>
              <a:t>10:45            	Paus och egen reflektion</a:t>
            </a:r>
          </a:p>
          <a:p>
            <a:pPr marL="0" lvl="0" indent="0" algn="l" rtl="0">
              <a:lnSpc>
                <a:spcPct val="87000"/>
              </a:lnSpc>
              <a:spcBef>
                <a:spcPts val="1000"/>
              </a:spcBef>
              <a:spcAft>
                <a:spcPts val="0"/>
              </a:spcAft>
              <a:buClr>
                <a:schemeClr val="dk1"/>
              </a:buClr>
              <a:buSzPts val="2029"/>
              <a:buNone/>
            </a:pPr>
            <a:r>
              <a:rPr lang="sv-SE" sz="2200" dirty="0"/>
              <a:t>11:00            	Samtal i grupper </a:t>
            </a:r>
          </a:p>
          <a:p>
            <a:pPr marL="0" lvl="0" indent="0" algn="l" rtl="0">
              <a:lnSpc>
                <a:spcPct val="87000"/>
              </a:lnSpc>
              <a:spcBef>
                <a:spcPts val="1000"/>
              </a:spcBef>
              <a:spcAft>
                <a:spcPts val="0"/>
              </a:spcAft>
              <a:buClr>
                <a:schemeClr val="dk1"/>
              </a:buClr>
              <a:buSzPts val="2029"/>
              <a:buNone/>
            </a:pPr>
            <a:r>
              <a:rPr lang="sv-SE" sz="2200" dirty="0"/>
              <a:t>11:30            	Frågor till Frida (i helgrupp)</a:t>
            </a:r>
          </a:p>
          <a:p>
            <a:pPr marL="0" lvl="0" indent="0" algn="l" rtl="0">
              <a:lnSpc>
                <a:spcPct val="87000"/>
              </a:lnSpc>
              <a:spcBef>
                <a:spcPts val="1000"/>
              </a:spcBef>
              <a:spcAft>
                <a:spcPts val="0"/>
              </a:spcAft>
              <a:buClr>
                <a:schemeClr val="dk1"/>
              </a:buClr>
              <a:buSzPts val="2029"/>
              <a:buNone/>
            </a:pPr>
            <a:r>
              <a:rPr lang="sv-SE" sz="2200" dirty="0"/>
              <a:t>11:45 		Hemuppgift, nästa utbildningstillfälle etc.  	</a:t>
            </a:r>
          </a:p>
          <a:p>
            <a:pPr marL="0" lvl="0" indent="0" algn="l" rtl="0">
              <a:lnSpc>
                <a:spcPct val="87000"/>
              </a:lnSpc>
              <a:spcBef>
                <a:spcPts val="1000"/>
              </a:spcBef>
              <a:spcAft>
                <a:spcPts val="0"/>
              </a:spcAft>
              <a:buClr>
                <a:schemeClr val="dk1"/>
              </a:buClr>
              <a:buSzPts val="2029"/>
              <a:buNone/>
            </a:pPr>
            <a:r>
              <a:rPr lang="sv-SE" sz="2200" dirty="0"/>
              <a:t>12:00            	Slut</a:t>
            </a:r>
          </a:p>
          <a:p>
            <a:pPr marL="0" lvl="0" indent="0" algn="l" rtl="0">
              <a:lnSpc>
                <a:spcPct val="87000"/>
              </a:lnSpc>
              <a:spcBef>
                <a:spcPts val="1000"/>
              </a:spcBef>
              <a:spcAft>
                <a:spcPts val="0"/>
              </a:spcAft>
              <a:buClr>
                <a:schemeClr val="dk1"/>
              </a:buClr>
              <a:buSzPts val="2029"/>
              <a:buNone/>
            </a:pPr>
            <a:endParaRPr lang="sv-SE" sz="2360" b="1" dirty="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8"/>
          <p:cNvSpPr/>
          <p:nvPr/>
        </p:nvSpPr>
        <p:spPr>
          <a:xfrm>
            <a:off x="0" y="1"/>
            <a:ext cx="12358868" cy="5815613"/>
          </a:xfrm>
          <a:prstGeom prst="rect">
            <a:avLst/>
          </a:prstGeom>
          <a:solidFill>
            <a:srgbClr val="C9C9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8"/>
          <p:cNvSpPr txBox="1">
            <a:spLocks noGrp="1"/>
          </p:cNvSpPr>
          <p:nvPr>
            <p:ph type="ctrTitle"/>
          </p:nvPr>
        </p:nvSpPr>
        <p:spPr>
          <a:xfrm>
            <a:off x="174170" y="-108860"/>
            <a:ext cx="4243649" cy="1139329"/>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C00000"/>
              </a:buClr>
              <a:buSzPts val="4000"/>
              <a:buFont typeface="Calibri"/>
              <a:buNone/>
            </a:pPr>
            <a:r>
              <a:rPr lang="sv-SE" sz="4000" b="1">
                <a:solidFill>
                  <a:srgbClr val="C00000"/>
                </a:solidFill>
              </a:rPr>
              <a:t>Att tänka på…</a:t>
            </a:r>
            <a:endParaRPr sz="4000" b="1">
              <a:solidFill>
                <a:srgbClr val="C00000"/>
              </a:solidFill>
            </a:endParaRPr>
          </a:p>
        </p:txBody>
      </p:sp>
      <p:grpSp>
        <p:nvGrpSpPr>
          <p:cNvPr id="147" name="Google Shape;147;p8"/>
          <p:cNvGrpSpPr/>
          <p:nvPr/>
        </p:nvGrpSpPr>
        <p:grpSpPr>
          <a:xfrm>
            <a:off x="7451494" y="5874026"/>
            <a:ext cx="4589230" cy="839668"/>
            <a:chOff x="7109726" y="5811495"/>
            <a:chExt cx="4930997" cy="902199"/>
          </a:xfrm>
        </p:grpSpPr>
        <p:pic>
          <p:nvPicPr>
            <p:cNvPr id="148" name="Google Shape;148;p8" descr="En bild som visar text&#10;&#10;Automatiskt genererad beskrivning"/>
            <p:cNvPicPr preferRelativeResize="0"/>
            <p:nvPr/>
          </p:nvPicPr>
          <p:blipFill rotWithShape="1">
            <a:blip r:embed="rId3">
              <a:alphaModFix/>
            </a:blip>
            <a:srcRect/>
            <a:stretch/>
          </p:blipFill>
          <p:spPr>
            <a:xfrm>
              <a:off x="9571596" y="5811495"/>
              <a:ext cx="2469127" cy="883906"/>
            </a:xfrm>
            <a:prstGeom prst="rect">
              <a:avLst/>
            </a:prstGeom>
            <a:noFill/>
            <a:ln>
              <a:noFill/>
            </a:ln>
          </p:spPr>
        </p:pic>
        <p:pic>
          <p:nvPicPr>
            <p:cNvPr id="149" name="Google Shape;149;p8" descr="En bild som visar text&#10;&#10;Automatiskt genererad beskrivning"/>
            <p:cNvPicPr preferRelativeResize="0"/>
            <p:nvPr/>
          </p:nvPicPr>
          <p:blipFill rotWithShape="1">
            <a:blip r:embed="rId4">
              <a:alphaModFix/>
            </a:blip>
            <a:srcRect t="30929" b="41926"/>
            <a:stretch/>
          </p:blipFill>
          <p:spPr>
            <a:xfrm>
              <a:off x="8266888" y="6385213"/>
              <a:ext cx="1210107" cy="328481"/>
            </a:xfrm>
            <a:prstGeom prst="rect">
              <a:avLst/>
            </a:prstGeom>
            <a:noFill/>
            <a:ln>
              <a:noFill/>
            </a:ln>
          </p:spPr>
        </p:pic>
        <p:pic>
          <p:nvPicPr>
            <p:cNvPr id="150" name="Google Shape;150;p8" descr="En bild som visar ritning&#10;&#10;Automatiskt genererad beskrivning"/>
            <p:cNvPicPr preferRelativeResize="0"/>
            <p:nvPr/>
          </p:nvPicPr>
          <p:blipFill rotWithShape="1">
            <a:blip r:embed="rId5">
              <a:alphaModFix/>
            </a:blip>
            <a:srcRect/>
            <a:stretch/>
          </p:blipFill>
          <p:spPr>
            <a:xfrm>
              <a:off x="7109726" y="5870687"/>
              <a:ext cx="2469128" cy="451765"/>
            </a:xfrm>
            <a:prstGeom prst="rect">
              <a:avLst/>
            </a:prstGeom>
            <a:noFill/>
            <a:ln>
              <a:noFill/>
            </a:ln>
          </p:spPr>
        </p:pic>
      </p:grpSp>
      <p:sp>
        <p:nvSpPr>
          <p:cNvPr id="151" name="Google Shape;151;p8"/>
          <p:cNvSpPr txBox="1">
            <a:spLocks noGrp="1"/>
          </p:cNvSpPr>
          <p:nvPr>
            <p:ph type="subTitle" idx="1"/>
          </p:nvPr>
        </p:nvSpPr>
        <p:spPr>
          <a:xfrm>
            <a:off x="694837" y="1242547"/>
            <a:ext cx="10822249" cy="4204322"/>
          </a:xfrm>
          <a:prstGeom prst="rect">
            <a:avLst/>
          </a:prstGeom>
          <a:noFill/>
          <a:ln>
            <a:noFill/>
          </a:ln>
        </p:spPr>
        <p:txBody>
          <a:bodyPr spcFirstLastPara="1" wrap="square" lIns="91425" tIns="45700" rIns="91425" bIns="45700" anchor="t" anchorCtr="0">
            <a:noAutofit/>
          </a:bodyPr>
          <a:lstStyle/>
          <a:p>
            <a:pPr marL="457200" lvl="0" indent="-457200" algn="l" rtl="0">
              <a:lnSpc>
                <a:spcPct val="115000"/>
              </a:lnSpc>
              <a:spcBef>
                <a:spcPts val="0"/>
              </a:spcBef>
              <a:spcAft>
                <a:spcPts val="0"/>
              </a:spcAft>
              <a:buClr>
                <a:schemeClr val="dk1"/>
              </a:buClr>
              <a:buSzPts val="2800"/>
              <a:buFont typeface="Arial"/>
              <a:buChar char="•"/>
            </a:pPr>
            <a:r>
              <a:rPr lang="sv-SE" dirty="0"/>
              <a:t>Vi är många – kom ihåg att ha mikrofonen avstängd förutom i grupprummen. </a:t>
            </a:r>
            <a:endParaRPr dirty="0"/>
          </a:p>
          <a:p>
            <a:pPr marL="457200" lvl="0" indent="-457200" algn="l" rtl="0">
              <a:lnSpc>
                <a:spcPct val="115000"/>
              </a:lnSpc>
              <a:spcBef>
                <a:spcPts val="1000"/>
              </a:spcBef>
              <a:spcAft>
                <a:spcPts val="0"/>
              </a:spcAft>
              <a:buClr>
                <a:schemeClr val="dk1"/>
              </a:buClr>
              <a:buSzPts val="2800"/>
              <a:buFont typeface="Arial"/>
              <a:buChar char="•"/>
            </a:pPr>
            <a:r>
              <a:rPr lang="sv-SE" dirty="0"/>
              <a:t>Alla samtal sker i grupprum på Zoom och såklart med kollegor på hemmaplan. </a:t>
            </a:r>
            <a:endParaRPr dirty="0"/>
          </a:p>
          <a:p>
            <a:pPr marL="457200" lvl="0" indent="-457200" algn="l" rtl="0">
              <a:lnSpc>
                <a:spcPct val="115000"/>
              </a:lnSpc>
              <a:spcBef>
                <a:spcPts val="1000"/>
              </a:spcBef>
              <a:spcAft>
                <a:spcPts val="0"/>
              </a:spcAft>
              <a:buClr>
                <a:schemeClr val="dk1"/>
              </a:buClr>
              <a:buSzPts val="2800"/>
              <a:buFont typeface="Arial"/>
              <a:buChar char="•"/>
            </a:pPr>
            <a:r>
              <a:rPr lang="sv-SE" dirty="0"/>
              <a:t>Chatten används främst för tekniska frågor och då utbildningsledningen uppmuntrar till det. </a:t>
            </a:r>
            <a:endParaRPr dirty="0"/>
          </a:p>
          <a:p>
            <a:pPr marL="457200" lvl="0" indent="-457200" algn="l" rtl="0">
              <a:lnSpc>
                <a:spcPct val="115000"/>
              </a:lnSpc>
              <a:spcBef>
                <a:spcPts val="1000"/>
              </a:spcBef>
              <a:spcAft>
                <a:spcPts val="0"/>
              </a:spcAft>
              <a:buClr>
                <a:schemeClr val="dk1"/>
              </a:buClr>
              <a:buSzPts val="2800"/>
              <a:buFont typeface="Arial"/>
              <a:buChar char="•"/>
            </a:pPr>
            <a:r>
              <a:rPr lang="sv-SE" dirty="0"/>
              <a:t>Idéer, tankar, frågor och feedback – maila utbildningsledningen!</a:t>
            </a:r>
            <a:endParaRPr dirty="0"/>
          </a:p>
          <a:p>
            <a:pPr marL="457200" lvl="0" indent="-457200" algn="l" rtl="0">
              <a:lnSpc>
                <a:spcPct val="115000"/>
              </a:lnSpc>
              <a:spcBef>
                <a:spcPts val="1000"/>
              </a:spcBef>
              <a:spcAft>
                <a:spcPts val="0"/>
              </a:spcAft>
              <a:buClr>
                <a:schemeClr val="dk1"/>
              </a:buClr>
              <a:buSzPts val="2800"/>
              <a:buFont typeface="Arial"/>
              <a:buChar char="•"/>
            </a:pPr>
            <a:r>
              <a:rPr lang="sv-SE" dirty="0"/>
              <a:t>Info, länkar och mailadresser hittar du på:</a:t>
            </a:r>
            <a:endParaRPr dirty="0"/>
          </a:p>
          <a:p>
            <a:pPr marL="0" lvl="0" indent="0" algn="l" rtl="0">
              <a:lnSpc>
                <a:spcPct val="115000"/>
              </a:lnSpc>
              <a:spcBef>
                <a:spcPts val="1000"/>
              </a:spcBef>
              <a:spcAft>
                <a:spcPts val="0"/>
              </a:spcAft>
              <a:buClr>
                <a:schemeClr val="dk1"/>
              </a:buClr>
              <a:buSzPts val="2800"/>
              <a:buNone/>
            </a:pPr>
            <a:r>
              <a:rPr lang="sv-SE" u="sng" dirty="0">
                <a:solidFill>
                  <a:schemeClr val="hlink"/>
                </a:solidFill>
                <a:latin typeface="Calibri"/>
                <a:ea typeface="Calibri"/>
                <a:cs typeface="Calibri"/>
                <a:sym typeface="Calibri"/>
                <a:hlinkClick r:id="rId6"/>
              </a:rPr>
              <a:t>https://www.svenskakyrkan.se/framtidenborhososs/finns-det-rum-for-mig</a:t>
            </a:r>
            <a:r>
              <a:rPr lang="sv-SE" dirty="0">
                <a:latin typeface="Calibri"/>
                <a:ea typeface="Calibri"/>
                <a:cs typeface="Calibri"/>
                <a:sym typeface="Calibri"/>
              </a:rPr>
              <a:t> </a:t>
            </a:r>
            <a:endParaRPr dirty="0"/>
          </a:p>
          <a:p>
            <a:pPr marL="0" lvl="0" indent="0" algn="l" rtl="0">
              <a:lnSpc>
                <a:spcPct val="90000"/>
              </a:lnSpc>
              <a:spcBef>
                <a:spcPts val="1000"/>
              </a:spcBef>
              <a:spcAft>
                <a:spcPts val="0"/>
              </a:spcAft>
              <a:buClr>
                <a:schemeClr val="dk1"/>
              </a:buClr>
              <a:buSzPts val="2800"/>
              <a:buNone/>
            </a:pPr>
            <a:endParaRPr sz="2800" b="1" dirty="0">
              <a:latin typeface="Calibri"/>
              <a:ea typeface="Calibri"/>
              <a:cs typeface="Calibri"/>
              <a:sym typeface="Calibri"/>
            </a:endParaRPr>
          </a:p>
          <a:p>
            <a:pPr marL="0" lvl="0" indent="0" algn="l" rtl="0">
              <a:lnSpc>
                <a:spcPct val="90000"/>
              </a:lnSpc>
              <a:spcBef>
                <a:spcPts val="1000"/>
              </a:spcBef>
              <a:spcAft>
                <a:spcPts val="0"/>
              </a:spcAft>
              <a:buClr>
                <a:schemeClr val="dk1"/>
              </a:buClr>
              <a:buSzPts val="2800"/>
              <a:buNone/>
            </a:pPr>
            <a:endParaRPr sz="2800" b="1" dirty="0">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gd8adfc0802_4_11"/>
          <p:cNvSpPr/>
          <p:nvPr/>
        </p:nvSpPr>
        <p:spPr>
          <a:xfrm>
            <a:off x="-159500" y="0"/>
            <a:ext cx="12518400" cy="5815500"/>
          </a:xfrm>
          <a:prstGeom prst="rect">
            <a:avLst/>
          </a:prstGeom>
          <a:solidFill>
            <a:srgbClr val="C9C9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0" name="Google Shape;180;gd8adfc0802_4_11"/>
          <p:cNvSpPr txBox="1">
            <a:spLocks noGrp="1"/>
          </p:cNvSpPr>
          <p:nvPr>
            <p:ph type="ctrTitle"/>
          </p:nvPr>
        </p:nvSpPr>
        <p:spPr>
          <a:xfrm>
            <a:off x="-463770" y="1207575"/>
            <a:ext cx="8483700" cy="1139400"/>
          </a:xfrm>
          <a:prstGeom prst="rect">
            <a:avLst/>
          </a:prstGeom>
          <a:noFill/>
          <a:ln>
            <a:noFill/>
          </a:ln>
        </p:spPr>
        <p:txBody>
          <a:bodyPr spcFirstLastPara="1" wrap="square" lIns="91425" tIns="45700" rIns="91425" bIns="45700" anchor="b" anchorCtr="0">
            <a:noAutofit/>
          </a:bodyPr>
          <a:lstStyle/>
          <a:p>
            <a:pPr marL="1828800" lvl="0" indent="457200" algn="l" rtl="0">
              <a:lnSpc>
                <a:spcPct val="90000"/>
              </a:lnSpc>
              <a:spcBef>
                <a:spcPts val="0"/>
              </a:spcBef>
              <a:spcAft>
                <a:spcPts val="0"/>
              </a:spcAft>
              <a:buClr>
                <a:srgbClr val="C00000"/>
              </a:buClr>
              <a:buSzPts val="4000"/>
              <a:buFont typeface="Calibri"/>
              <a:buNone/>
            </a:pPr>
            <a:r>
              <a:rPr lang="sv-SE" sz="4000" b="1">
                <a:solidFill>
                  <a:srgbClr val="C00000"/>
                </a:solidFill>
              </a:rPr>
              <a:t>Alex Clare Young</a:t>
            </a:r>
            <a:endParaRPr sz="4000" b="1">
              <a:solidFill>
                <a:srgbClr val="C00000"/>
              </a:solidFill>
            </a:endParaRPr>
          </a:p>
        </p:txBody>
      </p:sp>
      <p:grpSp>
        <p:nvGrpSpPr>
          <p:cNvPr id="181" name="Google Shape;181;gd8adfc0802_4_11"/>
          <p:cNvGrpSpPr/>
          <p:nvPr/>
        </p:nvGrpSpPr>
        <p:grpSpPr>
          <a:xfrm>
            <a:off x="7451564" y="5874085"/>
            <a:ext cx="4589279" cy="839676"/>
            <a:chOff x="7109726" y="5811495"/>
            <a:chExt cx="4930997" cy="902199"/>
          </a:xfrm>
        </p:grpSpPr>
        <p:pic>
          <p:nvPicPr>
            <p:cNvPr id="182" name="Google Shape;182;gd8adfc0802_4_11" descr="En bild som visar text&#10;&#10;Automatiskt genererad beskrivning"/>
            <p:cNvPicPr preferRelativeResize="0"/>
            <p:nvPr/>
          </p:nvPicPr>
          <p:blipFill rotWithShape="1">
            <a:blip r:embed="rId3">
              <a:alphaModFix/>
            </a:blip>
            <a:srcRect/>
            <a:stretch/>
          </p:blipFill>
          <p:spPr>
            <a:xfrm>
              <a:off x="9571596" y="5811495"/>
              <a:ext cx="2469126" cy="883906"/>
            </a:xfrm>
            <a:prstGeom prst="rect">
              <a:avLst/>
            </a:prstGeom>
            <a:noFill/>
            <a:ln>
              <a:noFill/>
            </a:ln>
          </p:spPr>
        </p:pic>
        <p:pic>
          <p:nvPicPr>
            <p:cNvPr id="183" name="Google Shape;183;gd8adfc0802_4_11" descr="En bild som visar text&#10;&#10;Automatiskt genererad beskrivning"/>
            <p:cNvPicPr preferRelativeResize="0"/>
            <p:nvPr/>
          </p:nvPicPr>
          <p:blipFill rotWithShape="1">
            <a:blip r:embed="rId4">
              <a:alphaModFix/>
            </a:blip>
            <a:srcRect t="30930" b="41924"/>
            <a:stretch/>
          </p:blipFill>
          <p:spPr>
            <a:xfrm>
              <a:off x="8266888" y="6385213"/>
              <a:ext cx="1210107" cy="328481"/>
            </a:xfrm>
            <a:prstGeom prst="rect">
              <a:avLst/>
            </a:prstGeom>
            <a:noFill/>
            <a:ln>
              <a:noFill/>
            </a:ln>
          </p:spPr>
        </p:pic>
        <p:pic>
          <p:nvPicPr>
            <p:cNvPr id="184" name="Google Shape;184;gd8adfc0802_4_11" descr="En bild som visar ritning&#10;&#10;Automatiskt genererad beskrivning"/>
            <p:cNvPicPr preferRelativeResize="0"/>
            <p:nvPr/>
          </p:nvPicPr>
          <p:blipFill rotWithShape="1">
            <a:blip r:embed="rId5">
              <a:alphaModFix/>
            </a:blip>
            <a:srcRect/>
            <a:stretch/>
          </p:blipFill>
          <p:spPr>
            <a:xfrm>
              <a:off x="7109726" y="5870687"/>
              <a:ext cx="2469128" cy="451765"/>
            </a:xfrm>
            <a:prstGeom prst="rect">
              <a:avLst/>
            </a:prstGeom>
            <a:noFill/>
            <a:ln>
              <a:noFill/>
            </a:ln>
          </p:spPr>
        </p:pic>
      </p:grpSp>
      <p:sp>
        <p:nvSpPr>
          <p:cNvPr id="185" name="Google Shape;185;gd8adfc0802_4_11"/>
          <p:cNvSpPr txBox="1">
            <a:spLocks noGrp="1"/>
          </p:cNvSpPr>
          <p:nvPr>
            <p:ph type="subTitle" idx="1"/>
          </p:nvPr>
        </p:nvSpPr>
        <p:spPr>
          <a:xfrm>
            <a:off x="1369800" y="2627651"/>
            <a:ext cx="10822200" cy="1701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000"/>
              </a:spcBef>
              <a:spcAft>
                <a:spcPts val="0"/>
              </a:spcAft>
              <a:buClr>
                <a:schemeClr val="dk1"/>
              </a:buClr>
              <a:buSzPts val="2800"/>
              <a:buNone/>
            </a:pPr>
            <a:r>
              <a:rPr lang="sv-SE"/>
              <a:t> 	</a:t>
            </a:r>
            <a:r>
              <a:rPr lang="sv-SE" b="1"/>
              <a:t>Om Transgender</a:t>
            </a:r>
            <a:endParaRPr b="1"/>
          </a:p>
          <a:p>
            <a:pPr marL="0" lvl="0" indent="0" algn="l" rtl="0">
              <a:lnSpc>
                <a:spcPct val="90000"/>
              </a:lnSpc>
              <a:spcBef>
                <a:spcPts val="1000"/>
              </a:spcBef>
              <a:spcAft>
                <a:spcPts val="0"/>
              </a:spcAft>
              <a:buClr>
                <a:schemeClr val="dk1"/>
              </a:buClr>
              <a:buSzPts val="2800"/>
              <a:buNone/>
            </a:pPr>
            <a:endParaRPr sz="2800" b="1">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c47d2deb43_1_5"/>
          <p:cNvSpPr/>
          <p:nvPr/>
        </p:nvSpPr>
        <p:spPr>
          <a:xfrm>
            <a:off x="-159500" y="0"/>
            <a:ext cx="12518400" cy="5815500"/>
          </a:xfrm>
          <a:prstGeom prst="rect">
            <a:avLst/>
          </a:prstGeom>
          <a:solidFill>
            <a:srgbClr val="C9C9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7" name="Google Shape;157;gc47d2deb43_1_5"/>
          <p:cNvSpPr txBox="1">
            <a:spLocks noGrp="1"/>
          </p:cNvSpPr>
          <p:nvPr>
            <p:ph type="ctrTitle"/>
          </p:nvPr>
        </p:nvSpPr>
        <p:spPr>
          <a:xfrm>
            <a:off x="-159495" y="1187700"/>
            <a:ext cx="8483700" cy="11394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C00000"/>
              </a:buClr>
              <a:buSzPts val="4000"/>
              <a:buFont typeface="Calibri"/>
              <a:buNone/>
            </a:pPr>
            <a:r>
              <a:rPr lang="sv-SE" sz="4000" b="1">
                <a:solidFill>
                  <a:srgbClr val="C00000"/>
                </a:solidFill>
              </a:rPr>
              <a:t>Frida Ohlsson Sandahl</a:t>
            </a:r>
            <a:endParaRPr sz="4000" b="1">
              <a:solidFill>
                <a:srgbClr val="C00000"/>
              </a:solidFill>
            </a:endParaRPr>
          </a:p>
        </p:txBody>
      </p:sp>
      <p:grpSp>
        <p:nvGrpSpPr>
          <p:cNvPr id="158" name="Google Shape;158;gc47d2deb43_1_5"/>
          <p:cNvGrpSpPr/>
          <p:nvPr/>
        </p:nvGrpSpPr>
        <p:grpSpPr>
          <a:xfrm>
            <a:off x="7451564" y="5874081"/>
            <a:ext cx="4589278" cy="839676"/>
            <a:chOff x="7109726" y="5811495"/>
            <a:chExt cx="4930996" cy="902199"/>
          </a:xfrm>
        </p:grpSpPr>
        <p:pic>
          <p:nvPicPr>
            <p:cNvPr id="159" name="Google Shape;159;gc47d2deb43_1_5" descr="En bild som visar text&#10;&#10;Automatiskt genererad beskrivning"/>
            <p:cNvPicPr preferRelativeResize="0"/>
            <p:nvPr/>
          </p:nvPicPr>
          <p:blipFill rotWithShape="1">
            <a:blip r:embed="rId3">
              <a:alphaModFix/>
            </a:blip>
            <a:srcRect/>
            <a:stretch/>
          </p:blipFill>
          <p:spPr>
            <a:xfrm>
              <a:off x="9571596" y="5811495"/>
              <a:ext cx="2469126" cy="883906"/>
            </a:xfrm>
            <a:prstGeom prst="rect">
              <a:avLst/>
            </a:prstGeom>
            <a:noFill/>
            <a:ln>
              <a:noFill/>
            </a:ln>
          </p:spPr>
        </p:pic>
        <p:pic>
          <p:nvPicPr>
            <p:cNvPr id="160" name="Google Shape;160;gc47d2deb43_1_5" descr="En bild som visar text&#10;&#10;Automatiskt genererad beskrivning"/>
            <p:cNvPicPr preferRelativeResize="0"/>
            <p:nvPr/>
          </p:nvPicPr>
          <p:blipFill rotWithShape="1">
            <a:blip r:embed="rId4">
              <a:alphaModFix/>
            </a:blip>
            <a:srcRect t="30929" b="41925"/>
            <a:stretch/>
          </p:blipFill>
          <p:spPr>
            <a:xfrm>
              <a:off x="8266888" y="6385213"/>
              <a:ext cx="1210107" cy="328481"/>
            </a:xfrm>
            <a:prstGeom prst="rect">
              <a:avLst/>
            </a:prstGeom>
            <a:noFill/>
            <a:ln>
              <a:noFill/>
            </a:ln>
          </p:spPr>
        </p:pic>
        <p:pic>
          <p:nvPicPr>
            <p:cNvPr id="161" name="Google Shape;161;gc47d2deb43_1_5" descr="En bild som visar ritning&#10;&#10;Automatiskt genererad beskrivning"/>
            <p:cNvPicPr preferRelativeResize="0"/>
            <p:nvPr/>
          </p:nvPicPr>
          <p:blipFill rotWithShape="1">
            <a:blip r:embed="rId5">
              <a:alphaModFix/>
            </a:blip>
            <a:srcRect/>
            <a:stretch/>
          </p:blipFill>
          <p:spPr>
            <a:xfrm>
              <a:off x="7109726" y="5870687"/>
              <a:ext cx="2469128" cy="451765"/>
            </a:xfrm>
            <a:prstGeom prst="rect">
              <a:avLst/>
            </a:prstGeom>
            <a:noFill/>
            <a:ln>
              <a:noFill/>
            </a:ln>
          </p:spPr>
        </p:pic>
      </p:grpSp>
      <p:sp>
        <p:nvSpPr>
          <p:cNvPr id="162" name="Google Shape;162;gc47d2deb43_1_5"/>
          <p:cNvSpPr txBox="1">
            <a:spLocks noGrp="1"/>
          </p:cNvSpPr>
          <p:nvPr>
            <p:ph type="subTitle" idx="1"/>
          </p:nvPr>
        </p:nvSpPr>
        <p:spPr>
          <a:xfrm>
            <a:off x="1369800" y="2627651"/>
            <a:ext cx="10822200" cy="1701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000"/>
              </a:spcBef>
              <a:spcAft>
                <a:spcPts val="0"/>
              </a:spcAft>
              <a:buClr>
                <a:schemeClr val="dk1"/>
              </a:buClr>
              <a:buSzPts val="2800"/>
              <a:buNone/>
            </a:pPr>
            <a:r>
              <a:rPr lang="sv-SE"/>
              <a:t> 	</a:t>
            </a:r>
            <a:r>
              <a:rPr lang="sv-SE" b="1"/>
              <a:t>Om Genus</a:t>
            </a:r>
            <a:endParaRPr b="1"/>
          </a:p>
          <a:p>
            <a:pPr marL="0" lvl="0" indent="0" algn="l" rtl="0">
              <a:lnSpc>
                <a:spcPct val="90000"/>
              </a:lnSpc>
              <a:spcBef>
                <a:spcPts val="1000"/>
              </a:spcBef>
              <a:spcAft>
                <a:spcPts val="0"/>
              </a:spcAft>
              <a:buClr>
                <a:schemeClr val="dk1"/>
              </a:buClr>
              <a:buSzPts val="2800"/>
              <a:buNone/>
            </a:pPr>
            <a:endParaRPr sz="2800" b="1">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f0785fb4-7cd3-40c0-8122-f25147720244}" enabled="1" method="Standard" siteId="{3619ea90-fa6e-40bf-aa11-2d4a18ad7689}" removed="0"/>
</clbl:labelList>
</file>

<file path=docProps/app.xml><?xml version="1.0" encoding="utf-8"?>
<Properties xmlns="http://schemas.openxmlformats.org/officeDocument/2006/extended-properties" xmlns:vt="http://schemas.openxmlformats.org/officeDocument/2006/docPropsVTypes">
  <TotalTime>1941</TotalTime>
  <Words>876</Words>
  <Application>Microsoft Office PowerPoint</Application>
  <PresentationFormat>Bredbild</PresentationFormat>
  <Paragraphs>86</Paragraphs>
  <Slides>16</Slides>
  <Notes>16</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16</vt:i4>
      </vt:variant>
    </vt:vector>
  </HeadingPairs>
  <TitlesOfParts>
    <vt:vector size="19" baseType="lpstr">
      <vt:lpstr>Arial</vt:lpstr>
      <vt:lpstr>Calibri</vt:lpstr>
      <vt:lpstr>Office-tema</vt:lpstr>
      <vt:lpstr>Finns det rum för mig?</vt:lpstr>
      <vt:lpstr>Välkomna till utbildningstillfälle 3</vt:lpstr>
      <vt:lpstr>Varför en processutbildning om Inclusive Church?</vt:lpstr>
      <vt:lpstr>Inclusive Church</vt:lpstr>
      <vt:lpstr>På svenska</vt:lpstr>
      <vt:lpstr>Dagens upplägg</vt:lpstr>
      <vt:lpstr>Att tänka på…</vt:lpstr>
      <vt:lpstr>Alex Clare Young</vt:lpstr>
      <vt:lpstr>Frida Ohlsson Sandahl</vt:lpstr>
      <vt:lpstr>Paus…</vt:lpstr>
      <vt:lpstr>Riktlinjer för samtalet</vt:lpstr>
      <vt:lpstr>Att tänka på innan ni påbörjar samtalet</vt:lpstr>
      <vt:lpstr>Frågor till samtal i grupper </vt:lpstr>
      <vt:lpstr>Hemuppgifter till nästa gång</vt:lpstr>
      <vt:lpstr>Fördjupning för den som vill</vt:lpstr>
      <vt:lpstr>Utbildningstillfälle 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Finns det rum för mig?</dc:title>
  <dc:creator>Ebba Älverbrandt</dc:creator>
  <cp:lastModifiedBy>Johanna Linder</cp:lastModifiedBy>
  <cp:revision>2</cp:revision>
  <dcterms:modified xsi:type="dcterms:W3CDTF">2022-11-21T11:05:37Z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b312f08-4471-4def-8412-0afd2913b0a1_Enabled">
    <vt:lpwstr>true</vt:lpwstr>
  </property>
  <property fmtid="{D5CDD505-2E9C-101B-9397-08002B2CF9AE}" pid="3" name="MSIP_Label_ab312f08-4471-4def-8412-0afd2913b0a1_SetDate">
    <vt:lpwstr>2021-02-09T09:12:33Z</vt:lpwstr>
  </property>
  <property fmtid="{D5CDD505-2E9C-101B-9397-08002B2CF9AE}" pid="4" name="MSIP_Label_ab312f08-4471-4def-8412-0afd2913b0a1_Method">
    <vt:lpwstr>Standard</vt:lpwstr>
  </property>
  <property fmtid="{D5CDD505-2E9C-101B-9397-08002B2CF9AE}" pid="5" name="MSIP_Label_ab312f08-4471-4def-8412-0afd2913b0a1_Name">
    <vt:lpwstr>Public</vt:lpwstr>
  </property>
  <property fmtid="{D5CDD505-2E9C-101B-9397-08002B2CF9AE}" pid="6" name="MSIP_Label_ab312f08-4471-4def-8412-0afd2913b0a1_SiteId">
    <vt:lpwstr>3619ea90-fa6e-40bf-aa11-2d4a18ad7689</vt:lpwstr>
  </property>
  <property fmtid="{D5CDD505-2E9C-101B-9397-08002B2CF9AE}" pid="7" name="MSIP_Label_ab312f08-4471-4def-8412-0afd2913b0a1_ActionId">
    <vt:lpwstr>288fb279-11b5-4412-9e20-b0caab767483</vt:lpwstr>
  </property>
  <property fmtid="{D5CDD505-2E9C-101B-9397-08002B2CF9AE}" pid="8" name="MSIP_Label_ab312f08-4471-4def-8412-0afd2913b0a1_ContentBits">
    <vt:lpwstr>0</vt:lpwstr>
  </property>
</Properties>
</file>