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p3" ContentType="audio/mpeg"/>
  <Default Extension="jpg" ContentType="image/jpeg"/>
  <Default Extension="rels" ContentType="application/vnd.openxmlformats-package.relationships+xml"/>
  <Default Extension="gif" ContentType="image/gif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>
        <p:scale>
          <a:sx n="50" d="100"/>
          <a:sy n="50" d="100"/>
        </p:scale>
        <p:origin x="1544" y="680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5" name="Shape 21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61429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och undertitel (kopia)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ktangel"/>
          <p:cNvSpPr/>
          <p:nvPr/>
        </p:nvSpPr>
        <p:spPr>
          <a:xfrm>
            <a:off x="-88107" y="2732881"/>
            <a:ext cx="24560214" cy="7488040"/>
          </a:xfrm>
          <a:prstGeom prst="rect">
            <a:avLst/>
          </a:prstGeom>
          <a:solidFill>
            <a:srgbClr val="005C8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5" name="Titel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Titeltext</a:t>
            </a:r>
          </a:p>
        </p:txBody>
      </p:sp>
      <p:sp>
        <p:nvSpPr>
          <p:cNvPr id="56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5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5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5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5400">
                <a:solidFill>
                  <a:srgbClr val="FFFFFF"/>
                </a:solidFill>
              </a:defRPr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pic>
        <p:nvPicPr>
          <p:cNvPr id="57" name="do_logo_original.pdf" descr="do_logo_original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84875" y="10234635"/>
            <a:ext cx="3518449" cy="3518449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185" name="”Skriv ett citat här.”"/>
          <p:cNvSpPr txBox="1">
            <a:spLocks noGrp="1"/>
          </p:cNvSpPr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”Skriv ett citat här.” </a:t>
            </a:r>
          </a:p>
        </p:txBody>
      </p:sp>
      <p:sp>
        <p:nvSpPr>
          <p:cNvPr id="186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Bild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94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om (kopi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och punkter (kopia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C85"/>
                </a:solidFill>
              </a:defRPr>
            </a:lvl1pPr>
          </a:lstStyle>
          <a:p>
            <a:r>
              <a:t>Titeltext</a:t>
            </a:r>
          </a:p>
        </p:txBody>
      </p:sp>
      <p:sp>
        <p:nvSpPr>
          <p:cNvPr id="99" name="Brödtext nivå et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pic>
        <p:nvPicPr>
          <p:cNvPr id="100" name="Bild" descr="Bil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836908" y="989863"/>
            <a:ext cx="1326847" cy="10174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do_logo_original.pdf" descr="do_logo_original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884875" y="10234635"/>
            <a:ext cx="3518449" cy="3518449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Horisontel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Bild"/>
          <p:cNvSpPr>
            <a:spLocks noGrp="1"/>
          </p:cNvSpPr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1" name="Titel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Titeltext</a:t>
            </a:r>
          </a:p>
        </p:txBody>
      </p:sp>
      <p:sp>
        <p:nvSpPr>
          <p:cNvPr id="122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228600" algn="ctr">
              <a:spcBef>
                <a:spcPts val="0"/>
              </a:spcBef>
              <a:buSzTx/>
              <a:buNone/>
              <a:defRPr sz="5400"/>
            </a:lvl2pPr>
            <a:lvl3pPr marL="0" indent="457200" algn="ctr">
              <a:spcBef>
                <a:spcPts val="0"/>
              </a:spcBef>
              <a:buSzTx/>
              <a:buNone/>
              <a:defRPr sz="5400"/>
            </a:lvl3pPr>
            <a:lvl4pPr marL="0" indent="685800" algn="ctr">
              <a:spcBef>
                <a:spcPts val="0"/>
              </a:spcBef>
              <a:buSzTx/>
              <a:buNone/>
              <a:defRPr sz="5400"/>
            </a:lvl4pPr>
            <a:lvl5pPr marL="0" indent="91440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23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Centre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itel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131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k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Bild"/>
          <p:cNvSpPr>
            <a:spLocks noGrp="1"/>
          </p:cNvSpPr>
          <p:nvPr>
            <p:ph type="pic" sz="half" idx="13"/>
          </p:nvPr>
        </p:nvSpPr>
        <p:spPr>
          <a:xfrm>
            <a:off x="13165980" y="952500"/>
            <a:ext cx="9525001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39" name="Titel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Titeltext</a:t>
            </a:r>
          </a:p>
        </p:txBody>
      </p:sp>
      <p:sp>
        <p:nvSpPr>
          <p:cNvPr id="140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228600" algn="ctr">
              <a:spcBef>
                <a:spcPts val="0"/>
              </a:spcBef>
              <a:buSzTx/>
              <a:buNone/>
              <a:defRPr sz="5400"/>
            </a:lvl2pPr>
            <a:lvl3pPr marL="0" indent="457200" algn="ctr">
              <a:spcBef>
                <a:spcPts val="0"/>
              </a:spcBef>
              <a:buSzTx/>
              <a:buNone/>
              <a:defRPr sz="5400"/>
            </a:lvl3pPr>
            <a:lvl4pPr marL="0" indent="685800" algn="ctr">
              <a:spcBef>
                <a:spcPts val="0"/>
              </a:spcBef>
              <a:buSzTx/>
              <a:buNone/>
              <a:defRPr sz="5400"/>
            </a:lvl4pPr>
            <a:lvl5pPr marL="0" indent="91440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41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Uppt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149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punkter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Bild"/>
          <p:cNvSpPr>
            <a:spLocks noGrp="1"/>
          </p:cNvSpPr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57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158" name="Brödtext nivå ett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59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Brödtext nivå ett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67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er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Bild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75" name="Bild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76" name="Bild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77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Titeltext</a:t>
            </a:r>
          </a:p>
        </p:txBody>
      </p:sp>
      <p:sp>
        <p:nvSpPr>
          <p:cNvPr id="3" name="Brödtext nivå ett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pic>
        <p:nvPicPr>
          <p:cNvPr id="4" name="do_logo_original.pdf" descr="do_logo_original.pdf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20884875" y="10234635"/>
            <a:ext cx="3518449" cy="351844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7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</p:sldLayoutIdLst>
  <p:transition spd="med"/>
  <p:txStyles>
    <p:title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1" Type="http://schemas.microsoft.com/office/2007/relationships/media" Target="../media/media2.mp3"/><Relationship Id="rId2" Type="http://schemas.openxmlformats.org/officeDocument/2006/relationships/audio" Target="../media/media2.mp3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hyperlink" Target="https://www.riksdagen.se/sv/dokument-lagar/dokument/svensk-forfattningssamling/halso--och-sjukvardslag-1982763_sfs-1982-763" TargetMode="External"/><Relationship Id="rId5" Type="http://schemas.openxmlformats.org/officeDocument/2006/relationships/image" Target="../media/image5.png"/><Relationship Id="rId1" Type="http://schemas.microsoft.com/office/2007/relationships/media" Target="../media/media3.mp3"/><Relationship Id="rId2" Type="http://schemas.openxmlformats.org/officeDocument/2006/relationships/audio" Target="../media/media3.mp3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5" Type="http://schemas.openxmlformats.org/officeDocument/2006/relationships/image" Target="../media/image5.png"/><Relationship Id="rId1" Type="http://schemas.microsoft.com/office/2007/relationships/media" Target="../media/media4.mp3"/><Relationship Id="rId2" Type="http://schemas.openxmlformats.org/officeDocument/2006/relationships/audio" Target="../media/media4.mp3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8.jpeg"/><Relationship Id="rId5" Type="http://schemas.openxmlformats.org/officeDocument/2006/relationships/image" Target="../media/image5.png"/><Relationship Id="rId1" Type="http://schemas.microsoft.com/office/2007/relationships/media" Target="../media/media5.mp3"/><Relationship Id="rId2" Type="http://schemas.openxmlformats.org/officeDocument/2006/relationships/audio" Target="../media/media5.mp3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9.jpeg"/><Relationship Id="rId5" Type="http://schemas.openxmlformats.org/officeDocument/2006/relationships/image" Target="../media/image5.png"/><Relationship Id="rId1" Type="http://schemas.microsoft.com/office/2007/relationships/media" Target="../media/media6.mp3"/><Relationship Id="rId2" Type="http://schemas.openxmlformats.org/officeDocument/2006/relationships/audio" Target="../media/media6.mp3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0.jpeg"/><Relationship Id="rId5" Type="http://schemas.openxmlformats.org/officeDocument/2006/relationships/image" Target="../media/image5.png"/><Relationship Id="rId1" Type="http://schemas.microsoft.com/office/2007/relationships/media" Target="../media/media7.mp3"/><Relationship Id="rId2" Type="http://schemas.openxmlformats.org/officeDocument/2006/relationships/audio" Target="../media/media7.mp3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908" y="276226"/>
            <a:ext cx="21691600" cy="12201525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3397551" y="12022453"/>
            <a:ext cx="17488314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endParaRPr lang="sv-SE" sz="4000" b="0" dirty="0"/>
          </a:p>
          <a:p>
            <a:r>
              <a:rPr lang="ru-RU" sz="4000" b="0" dirty="0"/>
              <a:t> Дигнити Омния – достоен живот за </a:t>
            </a:r>
            <a:r>
              <a:rPr lang="ru-RU" sz="4000" b="0" dirty="0" smtClean="0"/>
              <a:t>всички</a:t>
            </a:r>
            <a:endParaRPr kumimoji="0" lang="sv-SE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Neue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4813" y="12022453"/>
            <a:ext cx="5029200" cy="1328928"/>
          </a:xfrm>
          <a:prstGeom prst="rect">
            <a:avLst/>
          </a:prstGeom>
        </p:spPr>
      </p:pic>
      <p:pic>
        <p:nvPicPr>
          <p:cNvPr id="5" name="bild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988" y="11113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Rubri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sv-SE" sz="13400" dirty="0"/>
              <a:t/>
            </a:r>
            <a:br>
              <a:rPr lang="sv-SE" sz="13400" dirty="0"/>
            </a:br>
            <a:r>
              <a:rPr lang="ru-RU" sz="16100" dirty="0"/>
              <a:t> Спешна </a:t>
            </a:r>
            <a:r>
              <a:rPr lang="ru-RU" sz="16100" dirty="0" smtClean="0"/>
              <a:t>грижа</a:t>
            </a:r>
            <a:endParaRPr dirty="0"/>
          </a:p>
        </p:txBody>
      </p:sp>
      <p:sp>
        <p:nvSpPr>
          <p:cNvPr id="238" name="Underrubrik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endParaRPr lang="sv-SE" dirty="0"/>
          </a:p>
          <a:p>
            <a:r>
              <a:rPr lang="ru-RU" dirty="0" smtClean="0"/>
              <a:t>право </a:t>
            </a:r>
            <a:r>
              <a:rPr lang="ru-RU" dirty="0"/>
              <a:t>на грижа, която не може да чака </a:t>
            </a:r>
            <a:endParaRPr dirty="0"/>
          </a:p>
        </p:txBody>
      </p:sp>
      <p:pic>
        <p:nvPicPr>
          <p:cNvPr id="2" name="bild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988" y="127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Innehåll"/>
          <p:cNvSpPr txBox="1">
            <a:spLocks noGrp="1"/>
          </p:cNvSpPr>
          <p:nvPr>
            <p:ph type="body" idx="1"/>
          </p:nvPr>
        </p:nvSpPr>
        <p:spPr>
          <a:xfrm>
            <a:off x="1689100" y="2564384"/>
            <a:ext cx="20091908" cy="9296400"/>
          </a:xfrm>
          <a:prstGeom prst="rect">
            <a:avLst/>
          </a:prstGeom>
        </p:spPr>
        <p:txBody>
          <a:bodyPr/>
          <a:lstStyle/>
          <a:p>
            <a:endParaRPr lang="sv-SE" sz="6000" dirty="0"/>
          </a:p>
          <a:p>
            <a:pPr marL="0" indent="0">
              <a:buNone/>
            </a:pPr>
            <a:r>
              <a:rPr lang="ru-RU" sz="6000" dirty="0" smtClean="0"/>
              <a:t>Окръжният </a:t>
            </a:r>
            <a:r>
              <a:rPr lang="ru-RU" sz="6000" dirty="0"/>
              <a:t>съвет трябва да осигури незабавна грижа (спешна помощ) съгласно § 4 от Закона за здравните и медицинските услуги. Регламент на ЕС 883/2004. </a:t>
            </a:r>
            <a:r>
              <a:rPr lang="sv-SE" sz="6000" dirty="0">
                <a:solidFill>
                  <a:schemeClr val="tx1"/>
                </a:solidFill>
              </a:rPr>
              <a:t> </a:t>
            </a:r>
            <a:endParaRPr lang="sv-SE" sz="6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v-SE" b="1" dirty="0">
              <a:solidFill>
                <a:schemeClr val="tx1"/>
              </a:solidFill>
              <a:hlinkClick r:id="rId4"/>
            </a:endParaRPr>
          </a:p>
        </p:txBody>
      </p:sp>
      <p:pic>
        <p:nvPicPr>
          <p:cNvPr id="2" name="bild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575" y="15875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vxosaha\AppData\Local\Microsoft\Windows\Temporary Internet Files\Content.IE5\9K8S0JK2\hospital-908436_960_720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2965" y="2865534"/>
            <a:ext cx="10036864" cy="752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/>
            </a:r>
            <a:br>
              <a:rPr lang="sv-SE" dirty="0"/>
            </a:br>
            <a:r>
              <a:rPr lang="ru-RU" dirty="0"/>
              <a:t> Кога имам право на спешна помощ? 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66140" y="4352544"/>
            <a:ext cx="13691108" cy="6319520"/>
          </a:xfrm>
        </p:spPr>
        <p:txBody>
          <a:bodyPr>
            <a:normAutofit fontScale="92500" lnSpcReduction="10000"/>
          </a:bodyPr>
          <a:lstStyle/>
          <a:p>
            <a:endParaRPr lang="sv-SE" sz="4400" dirty="0"/>
          </a:p>
          <a:p>
            <a:r>
              <a:rPr lang="ru-RU" sz="4400" dirty="0" smtClean="0"/>
              <a:t>Няма </a:t>
            </a:r>
            <a:r>
              <a:rPr lang="ru-RU" sz="4400" dirty="0"/>
              <a:t>списък с диагнози, които да се считат за валидни за спешна помощ. </a:t>
            </a:r>
          </a:p>
          <a:p>
            <a:r>
              <a:rPr lang="ru-RU" sz="4400" dirty="0" smtClean="0"/>
              <a:t>Това </a:t>
            </a:r>
            <a:r>
              <a:rPr lang="ru-RU" sz="4400" dirty="0"/>
              <a:t>е индивидуална оценка във всеки отделен случай. </a:t>
            </a:r>
          </a:p>
          <a:p>
            <a:r>
              <a:rPr lang="ru-RU" sz="4400" dirty="0" smtClean="0"/>
              <a:t>Оценката </a:t>
            </a:r>
            <a:r>
              <a:rPr lang="ru-RU" sz="4400" dirty="0"/>
              <a:t>дали случаят е спешен или се извършва от здравни специалисти. </a:t>
            </a:r>
          </a:p>
        </p:txBody>
      </p:sp>
      <p:pic>
        <p:nvPicPr>
          <p:cNvPr id="4" name="bild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750" y="1746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8446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7901" y="-447040"/>
            <a:ext cx="21005800" cy="2286000"/>
          </a:xfrm>
        </p:spPr>
        <p:txBody>
          <a:bodyPr>
            <a:normAutofit fontScale="90000"/>
          </a:bodyPr>
          <a:lstStyle/>
          <a:p>
            <a:r>
              <a:rPr lang="sv-SE" dirty="0"/>
              <a:t/>
            </a:r>
            <a:br>
              <a:rPr lang="sv-SE" dirty="0"/>
            </a:br>
            <a:r>
              <a:rPr lang="az-Cyrl-AZ" dirty="0"/>
              <a:t> </a:t>
            </a:r>
            <a:r>
              <a:rPr lang="az-Cyrl-AZ" sz="13400" dirty="0"/>
              <a:t>Спешно здравеопазване 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689101" y="3149600"/>
            <a:ext cx="14340891" cy="9296400"/>
          </a:xfrm>
        </p:spPr>
        <p:txBody>
          <a:bodyPr>
            <a:normAutofit/>
          </a:bodyPr>
          <a:lstStyle/>
          <a:p>
            <a:endParaRPr lang="sv-SE" sz="4400" dirty="0"/>
          </a:p>
          <a:p>
            <a:r>
              <a:rPr lang="ru-RU" sz="4400" dirty="0" smtClean="0"/>
              <a:t>Като </a:t>
            </a:r>
            <a:r>
              <a:rPr lang="ru-RU" sz="4400" dirty="0"/>
              <a:t>гражданин на ЕС имате същото право на спешна медицинска помощ като шведските граждани. </a:t>
            </a:r>
          </a:p>
          <a:p>
            <a:r>
              <a:rPr lang="ru-RU" sz="4400" dirty="0" smtClean="0"/>
              <a:t>Това </a:t>
            </a:r>
            <a:r>
              <a:rPr lang="ru-RU" sz="4400" dirty="0"/>
              <a:t>означава, че имате право на грижи, които не може да изчакат, докато се върнете в родната си страна. </a:t>
            </a:r>
          </a:p>
          <a:p>
            <a:r>
              <a:rPr lang="ru-RU" sz="4400" dirty="0" smtClean="0"/>
              <a:t>Лекарят </a:t>
            </a:r>
            <a:r>
              <a:rPr lang="ru-RU" sz="4400" dirty="0"/>
              <a:t>е този, който поставя оценката, когато става въпрос за здравни грижи. </a:t>
            </a:r>
          </a:p>
        </p:txBody>
      </p:sp>
      <p:pic>
        <p:nvPicPr>
          <p:cNvPr id="2050" name="Picture 2" descr="C:\Program Files (x86)\Microsoft Office\MEDIA\CAGCAT10\j0240719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3927" y="2335869"/>
            <a:ext cx="5187821" cy="814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30673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7" name="Picture 15" descr="C:\Users\vxosaha\AppData\Local\Microsoft\Windows\Temporary Internet Files\Content.IE5\LGGVUE4J\ShaneMcGowan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9521" y="2641600"/>
            <a:ext cx="7623666" cy="754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50765" y="-477520"/>
            <a:ext cx="21005800" cy="2286000"/>
          </a:xfrm>
        </p:spPr>
        <p:txBody>
          <a:bodyPr>
            <a:normAutofit fontScale="90000"/>
          </a:bodyPr>
          <a:lstStyle/>
          <a:p>
            <a:r>
              <a:rPr lang="sv-SE" dirty="0"/>
              <a:t/>
            </a:r>
            <a:br>
              <a:rPr lang="sv-SE" dirty="0"/>
            </a:br>
            <a:r>
              <a:rPr lang="az-Cyrl-AZ" dirty="0"/>
              <a:t> Спешна стоматологична помощ 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50765" y="3918857"/>
            <a:ext cx="12922639" cy="7164872"/>
          </a:xfrm>
        </p:spPr>
        <p:txBody>
          <a:bodyPr>
            <a:normAutofit fontScale="85000" lnSpcReduction="10000"/>
          </a:bodyPr>
          <a:lstStyle/>
          <a:p>
            <a:endParaRPr lang="sv-SE" dirty="0"/>
          </a:p>
          <a:p>
            <a:r>
              <a:rPr lang="ru-RU" dirty="0" smtClean="0"/>
              <a:t>Същите </a:t>
            </a:r>
            <a:r>
              <a:rPr lang="ru-RU" dirty="0"/>
              <a:t>принципи се прилагат и при стоматологичните грижи. </a:t>
            </a:r>
          </a:p>
          <a:p>
            <a:r>
              <a:rPr lang="ru-RU" dirty="0" smtClean="0"/>
              <a:t>Като </a:t>
            </a:r>
            <a:r>
              <a:rPr lang="ru-RU" dirty="0"/>
              <a:t>гражданин на ЕС имате право на спешна стоматологична помощ, която не може да изчака, докато се върнете в родната си страна. </a:t>
            </a:r>
          </a:p>
          <a:p>
            <a:r>
              <a:rPr lang="ru-RU" dirty="0" smtClean="0"/>
              <a:t>Зъболекарят </a:t>
            </a:r>
            <a:r>
              <a:rPr lang="ru-RU" dirty="0"/>
              <a:t>е този, който прави оценката, когато става въпрос за стоматологична помощ. </a:t>
            </a:r>
          </a:p>
          <a:p>
            <a:endParaRPr lang="sv-SE" dirty="0"/>
          </a:p>
        </p:txBody>
      </p:sp>
      <p:pic>
        <p:nvPicPr>
          <p:cNvPr id="4" name="bild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700" y="793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4147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689100" y="-254000"/>
            <a:ext cx="21005800" cy="2286000"/>
          </a:xfrm>
        </p:spPr>
        <p:txBody>
          <a:bodyPr>
            <a:normAutofit fontScale="90000"/>
          </a:bodyPr>
          <a:lstStyle/>
          <a:p>
            <a:r>
              <a:rPr lang="sv-SE" dirty="0"/>
              <a:t/>
            </a:r>
            <a:br>
              <a:rPr lang="sv-SE" dirty="0"/>
            </a:br>
            <a:r>
              <a:rPr lang="az-Cyrl-AZ" dirty="0"/>
              <a:t> Европейската здравноосигурителна карта 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689099" y="3149600"/>
            <a:ext cx="14415537" cy="9296400"/>
          </a:xfrm>
        </p:spPr>
        <p:txBody>
          <a:bodyPr>
            <a:normAutofit fontScale="92500" lnSpcReduction="20000"/>
          </a:bodyPr>
          <a:lstStyle/>
          <a:p>
            <a:endParaRPr lang="sv-SE" dirty="0"/>
          </a:p>
          <a:p>
            <a:r>
              <a:rPr lang="ru-RU" dirty="0" smtClean="0"/>
              <a:t>Застрахователната </a:t>
            </a:r>
            <a:r>
              <a:rPr lang="ru-RU" dirty="0"/>
              <a:t>карта в Швеция е безплатна за шведските граждани. </a:t>
            </a:r>
          </a:p>
          <a:p>
            <a:r>
              <a:rPr lang="ru-RU" dirty="0" smtClean="0"/>
              <a:t>В </a:t>
            </a:r>
            <a:r>
              <a:rPr lang="ru-RU" dirty="0"/>
              <a:t>други сътани картата може да се заплаща. </a:t>
            </a:r>
          </a:p>
          <a:p>
            <a:r>
              <a:rPr lang="ru-RU" dirty="0" smtClean="0"/>
              <a:t>Може </a:t>
            </a:r>
            <a:r>
              <a:rPr lang="ru-RU" dirty="0"/>
              <a:t>дори да се изисква кандидатът за застрахователната карта да е нает и да има местопребиваване. </a:t>
            </a:r>
          </a:p>
          <a:p>
            <a:r>
              <a:rPr lang="ru-RU" dirty="0" smtClean="0"/>
              <a:t>Функцията </a:t>
            </a:r>
            <a:r>
              <a:rPr lang="ru-RU" dirty="0"/>
              <a:t>на Европейската карта е да улесни здравното обслужване и да го направи така, че страната домакин да се занимава с разходите, а не частното лице. </a:t>
            </a:r>
          </a:p>
          <a:p>
            <a:endParaRPr lang="sv-SE" dirty="0"/>
          </a:p>
        </p:txBody>
      </p:sp>
      <p:pic>
        <p:nvPicPr>
          <p:cNvPr id="4099" name="Picture 3" descr="C:\Users\vxosaha\AppData\Local\Microsoft\Windows\Temporary Internet Files\Content.IE5\LGGVUE4J\170px-Carte_Européenne_d'Assurance_Maladie_France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3130" y="4091959"/>
            <a:ext cx="6181770" cy="385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50" y="31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5980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7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vxosaha\AppData\Local\Microsoft\Windows\Temporary Internet Files\Content.IE5\9K8S0JK2\europe-633475_960_720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2573" y="2651300"/>
            <a:ext cx="10831427" cy="764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05328" y="4208810"/>
            <a:ext cx="13594443" cy="6794470"/>
          </a:xfrm>
        </p:spPr>
        <p:txBody>
          <a:bodyPr>
            <a:normAutofit fontScale="92500" lnSpcReduction="20000"/>
          </a:bodyPr>
          <a:lstStyle/>
          <a:p>
            <a:endParaRPr lang="sv-SE" dirty="0"/>
          </a:p>
          <a:p>
            <a:r>
              <a:rPr lang="az-Cyrl-AZ" dirty="0" smtClean="0"/>
              <a:t>В </a:t>
            </a:r>
            <a:r>
              <a:rPr lang="az-Cyrl-AZ" dirty="0"/>
              <a:t>някои случаи гражданите на ЕС / ЕЕС могат да използват същите субсидии, които са на разположение и на лица без документи, в някои случаи (Предложение 2012/13: 109, стр. 41). </a:t>
            </a:r>
          </a:p>
          <a:p>
            <a:r>
              <a:rPr lang="ru-RU" dirty="0" smtClean="0"/>
              <a:t>Това </a:t>
            </a:r>
            <a:r>
              <a:rPr lang="ru-RU" dirty="0"/>
              <a:t>важи за граждани на ЕС, които са пребивавали в страната повече от три месеца, но нямат право на пребиваване или разрешение за пребиваване. </a:t>
            </a:r>
          </a:p>
          <a:p>
            <a:endParaRPr lang="sv-SE" dirty="0"/>
          </a:p>
        </p:txBody>
      </p:sp>
      <p:pic>
        <p:nvPicPr>
          <p:cNvPr id="2" name="bild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38" y="476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1736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800" y="1498600"/>
            <a:ext cx="16408400" cy="1093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94065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311</Words>
  <Application>Microsoft Macintosh PowerPoint</Application>
  <PresentationFormat>Anpassad</PresentationFormat>
  <Paragraphs>31</Paragraphs>
  <Slides>9</Slides>
  <Notes>0</Notes>
  <HiddenSlides>0</HiddenSlides>
  <MMClips>7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3" baseType="lpstr">
      <vt:lpstr>Helvetica Neue</vt:lpstr>
      <vt:lpstr>Helvetica Neue Light</vt:lpstr>
      <vt:lpstr>Helvetica Neue Medium</vt:lpstr>
      <vt:lpstr>White</vt:lpstr>
      <vt:lpstr>PowerPoint-presentation</vt:lpstr>
      <vt:lpstr>  Спешна грижа</vt:lpstr>
      <vt:lpstr>PowerPoint-presentation</vt:lpstr>
      <vt:lpstr>  Кога имам право на спешна помощ? </vt:lpstr>
      <vt:lpstr>  Спешно здравеопазване </vt:lpstr>
      <vt:lpstr>  Спешна стоматологична помощ </vt:lpstr>
      <vt:lpstr>  Европейската здравноосигурителна карта 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Sandra Håkansson</dc:creator>
  <cp:lastModifiedBy>Microsoft Office-användare</cp:lastModifiedBy>
  <cp:revision>10</cp:revision>
  <dcterms:modified xsi:type="dcterms:W3CDTF">2018-05-16T09:20:41Z</dcterms:modified>
</cp:coreProperties>
</file>