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21"/>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Lst>
  <p:sldSz cx="12192000" cy="6858000"/>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000000"/>
          </p15:clr>
        </p15:guide>
        <p15:guide id="2" pos="3840">
          <p15:clr>
            <a:srgbClr val="000000"/>
          </p15:clr>
        </p15:guide>
      </p15:sldGuideLst>
    </p:ex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25" roundtripDataSignature="AMtx7mjrl+Gb6KVIGTQDV6YEDepzNFUNNA=="/>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59" d="100"/>
          <a:sy n="59" d="100"/>
        </p:scale>
        <p:origin x="940" y="64"/>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customschemas.google.com/relationships/presentationmetadata" Target="meta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marR="0" lvl="0"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1pPr>
            <a:lvl2pPr marL="914400" marR="0" lvl="1"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2pPr>
            <a:lvl3pPr marL="1371600" marR="0" lvl="2"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3pPr>
            <a:lvl4pPr marL="1828800" marR="0" lvl="3"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4pPr>
            <a:lvl5pPr marL="2286000" marR="0" lvl="4"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5pPr>
            <a:lvl6pPr marL="2743200" marR="0" lvl="5"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6pPr>
            <a:lvl7pPr marL="3200400" marR="0" lvl="6"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7pPr>
            <a:lvl8pPr marL="3657600" marR="0" lvl="7"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8pPr>
            <a:lvl9pPr marL="4114800" marR="0" lvl="8"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
        <p:cNvGrpSpPr/>
        <p:nvPr/>
      </p:nvGrpSpPr>
      <p:grpSpPr>
        <a:xfrm>
          <a:off x="0" y="0"/>
          <a:ext cx="0" cy="0"/>
          <a:chOff x="0" y="0"/>
          <a:chExt cx="0" cy="0"/>
        </a:xfrm>
      </p:grpSpPr>
      <p:sp>
        <p:nvSpPr>
          <p:cNvPr id="75" name="Google Shape;75;p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76" name="Google Shape;76;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4"/>
        <p:cNvGrpSpPr/>
        <p:nvPr/>
      </p:nvGrpSpPr>
      <p:grpSpPr>
        <a:xfrm>
          <a:off x="0" y="0"/>
          <a:ext cx="0" cy="0"/>
          <a:chOff x="0" y="0"/>
          <a:chExt cx="0" cy="0"/>
        </a:xfrm>
      </p:grpSpPr>
      <p:sp>
        <p:nvSpPr>
          <p:cNvPr id="175" name="Google Shape;175;p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76" name="Google Shape;176;p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5"/>
        <p:cNvGrpSpPr/>
        <p:nvPr/>
      </p:nvGrpSpPr>
      <p:grpSpPr>
        <a:xfrm>
          <a:off x="0" y="0"/>
          <a:ext cx="0" cy="0"/>
          <a:chOff x="0" y="0"/>
          <a:chExt cx="0" cy="0"/>
        </a:xfrm>
      </p:grpSpPr>
      <p:sp>
        <p:nvSpPr>
          <p:cNvPr id="186" name="Google Shape;186;p1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87" name="Google Shape;187;p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0"/>
        <p:cNvGrpSpPr/>
        <p:nvPr/>
      </p:nvGrpSpPr>
      <p:grpSpPr>
        <a:xfrm>
          <a:off x="0" y="0"/>
          <a:ext cx="0" cy="0"/>
          <a:chOff x="0" y="0"/>
          <a:chExt cx="0" cy="0"/>
        </a:xfrm>
      </p:grpSpPr>
      <p:sp>
        <p:nvSpPr>
          <p:cNvPr id="201" name="Google Shape;201;p1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202" name="Google Shape;202;p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2"/>
        <p:cNvGrpSpPr/>
        <p:nvPr/>
      </p:nvGrpSpPr>
      <p:grpSpPr>
        <a:xfrm>
          <a:off x="0" y="0"/>
          <a:ext cx="0" cy="0"/>
          <a:chOff x="0" y="0"/>
          <a:chExt cx="0" cy="0"/>
        </a:xfrm>
      </p:grpSpPr>
      <p:sp>
        <p:nvSpPr>
          <p:cNvPr id="213" name="Google Shape;213;p1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214" name="Google Shape;214;p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3"/>
        <p:cNvGrpSpPr/>
        <p:nvPr/>
      </p:nvGrpSpPr>
      <p:grpSpPr>
        <a:xfrm>
          <a:off x="0" y="0"/>
          <a:ext cx="0" cy="0"/>
          <a:chOff x="0" y="0"/>
          <a:chExt cx="0" cy="0"/>
        </a:xfrm>
      </p:grpSpPr>
      <p:sp>
        <p:nvSpPr>
          <p:cNvPr id="224" name="Google Shape;224;p1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225" name="Google Shape;225;p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5"/>
        <p:cNvGrpSpPr/>
        <p:nvPr/>
      </p:nvGrpSpPr>
      <p:grpSpPr>
        <a:xfrm>
          <a:off x="0" y="0"/>
          <a:ext cx="0" cy="0"/>
          <a:chOff x="0" y="0"/>
          <a:chExt cx="0" cy="0"/>
        </a:xfrm>
      </p:grpSpPr>
      <p:sp>
        <p:nvSpPr>
          <p:cNvPr id="236" name="Google Shape;236;p1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237" name="Google Shape;237;p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6"/>
        <p:cNvGrpSpPr/>
        <p:nvPr/>
      </p:nvGrpSpPr>
      <p:grpSpPr>
        <a:xfrm>
          <a:off x="0" y="0"/>
          <a:ext cx="0" cy="0"/>
          <a:chOff x="0" y="0"/>
          <a:chExt cx="0" cy="0"/>
        </a:xfrm>
      </p:grpSpPr>
      <p:sp>
        <p:nvSpPr>
          <p:cNvPr id="247" name="Google Shape;247;p1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248" name="Google Shape;248;p1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1"/>
        <p:cNvGrpSpPr/>
        <p:nvPr/>
      </p:nvGrpSpPr>
      <p:grpSpPr>
        <a:xfrm>
          <a:off x="0" y="0"/>
          <a:ext cx="0" cy="0"/>
          <a:chOff x="0" y="0"/>
          <a:chExt cx="0" cy="0"/>
        </a:xfrm>
      </p:grpSpPr>
      <p:sp>
        <p:nvSpPr>
          <p:cNvPr id="262" name="Google Shape;262;p1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263" name="Google Shape;263;p1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6"/>
        <p:cNvGrpSpPr/>
        <p:nvPr/>
      </p:nvGrpSpPr>
      <p:grpSpPr>
        <a:xfrm>
          <a:off x="0" y="0"/>
          <a:ext cx="0" cy="0"/>
          <a:chOff x="0" y="0"/>
          <a:chExt cx="0" cy="0"/>
        </a:xfrm>
      </p:grpSpPr>
      <p:sp>
        <p:nvSpPr>
          <p:cNvPr id="277" name="Google Shape;277;gcbc388db70_0_1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278" name="Google Shape;278;gcbc388db70_0_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7"/>
        <p:cNvGrpSpPr/>
        <p:nvPr/>
      </p:nvGrpSpPr>
      <p:grpSpPr>
        <a:xfrm>
          <a:off x="0" y="0"/>
          <a:ext cx="0" cy="0"/>
          <a:chOff x="0" y="0"/>
          <a:chExt cx="0" cy="0"/>
        </a:xfrm>
      </p:grpSpPr>
      <p:sp>
        <p:nvSpPr>
          <p:cNvPr id="288" name="Google Shape;288;p1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289" name="Google Shape;289;p1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
        <p:cNvGrpSpPr/>
        <p:nvPr/>
      </p:nvGrpSpPr>
      <p:grpSpPr>
        <a:xfrm>
          <a:off x="0" y="0"/>
          <a:ext cx="0" cy="0"/>
          <a:chOff x="0" y="0"/>
          <a:chExt cx="0" cy="0"/>
        </a:xfrm>
      </p:grpSpPr>
      <p:sp>
        <p:nvSpPr>
          <p:cNvPr id="87" name="Google Shape;87;p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88" name="Google Shape;88;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7"/>
        <p:cNvGrpSpPr/>
        <p:nvPr/>
      </p:nvGrpSpPr>
      <p:grpSpPr>
        <a:xfrm>
          <a:off x="0" y="0"/>
          <a:ext cx="0" cy="0"/>
          <a:chOff x="0" y="0"/>
          <a:chExt cx="0" cy="0"/>
        </a:xfrm>
      </p:grpSpPr>
      <p:sp>
        <p:nvSpPr>
          <p:cNvPr id="98" name="Google Shape;98;p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99" name="Google Shape;99;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8"/>
        <p:cNvGrpSpPr/>
        <p:nvPr/>
      </p:nvGrpSpPr>
      <p:grpSpPr>
        <a:xfrm>
          <a:off x="0" y="0"/>
          <a:ext cx="0" cy="0"/>
          <a:chOff x="0" y="0"/>
          <a:chExt cx="0" cy="0"/>
        </a:xfrm>
      </p:grpSpPr>
      <p:sp>
        <p:nvSpPr>
          <p:cNvPr id="109" name="Google Shape;109;gc5f190c1bc_0_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10" name="Google Shape;110;gc5f190c1bc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9"/>
        <p:cNvGrpSpPr/>
        <p:nvPr/>
      </p:nvGrpSpPr>
      <p:grpSpPr>
        <a:xfrm>
          <a:off x="0" y="0"/>
          <a:ext cx="0" cy="0"/>
          <a:chOff x="0" y="0"/>
          <a:chExt cx="0" cy="0"/>
        </a:xfrm>
      </p:grpSpPr>
      <p:sp>
        <p:nvSpPr>
          <p:cNvPr id="120" name="Google Shape;120;p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21" name="Google Shape;121;p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0"/>
        <p:cNvGrpSpPr/>
        <p:nvPr/>
      </p:nvGrpSpPr>
      <p:grpSpPr>
        <a:xfrm>
          <a:off x="0" y="0"/>
          <a:ext cx="0" cy="0"/>
          <a:chOff x="0" y="0"/>
          <a:chExt cx="0" cy="0"/>
        </a:xfrm>
      </p:grpSpPr>
      <p:sp>
        <p:nvSpPr>
          <p:cNvPr id="131" name="Google Shape;131;p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32" name="Google Shape;132;p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1"/>
        <p:cNvGrpSpPr/>
        <p:nvPr/>
      </p:nvGrpSpPr>
      <p:grpSpPr>
        <a:xfrm>
          <a:off x="0" y="0"/>
          <a:ext cx="0" cy="0"/>
          <a:chOff x="0" y="0"/>
          <a:chExt cx="0" cy="0"/>
        </a:xfrm>
      </p:grpSpPr>
      <p:sp>
        <p:nvSpPr>
          <p:cNvPr id="142" name="Google Shape;142;p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43" name="Google Shape;143;p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2"/>
        <p:cNvGrpSpPr/>
        <p:nvPr/>
      </p:nvGrpSpPr>
      <p:grpSpPr>
        <a:xfrm>
          <a:off x="0" y="0"/>
          <a:ext cx="0" cy="0"/>
          <a:chOff x="0" y="0"/>
          <a:chExt cx="0" cy="0"/>
        </a:xfrm>
      </p:grpSpPr>
      <p:sp>
        <p:nvSpPr>
          <p:cNvPr id="153" name="Google Shape;153;p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54" name="Google Shape;154;p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3"/>
        <p:cNvGrpSpPr/>
        <p:nvPr/>
      </p:nvGrpSpPr>
      <p:grpSpPr>
        <a:xfrm>
          <a:off x="0" y="0"/>
          <a:ext cx="0" cy="0"/>
          <a:chOff x="0" y="0"/>
          <a:chExt cx="0" cy="0"/>
        </a:xfrm>
      </p:grpSpPr>
      <p:sp>
        <p:nvSpPr>
          <p:cNvPr id="164" name="Google Shape;164;gc47d2deb43_1_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65" name="Google Shape;165;gc47d2deb43_1_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Rubrikbild" type="title">
  <p:cSld name="TITLE">
    <p:spTree>
      <p:nvGrpSpPr>
        <p:cNvPr id="1" name="Shape 11"/>
        <p:cNvGrpSpPr/>
        <p:nvPr/>
      </p:nvGrpSpPr>
      <p:grpSpPr>
        <a:xfrm>
          <a:off x="0" y="0"/>
          <a:ext cx="0" cy="0"/>
          <a:chOff x="0" y="0"/>
          <a:chExt cx="0" cy="0"/>
        </a:xfrm>
      </p:grpSpPr>
      <p:sp>
        <p:nvSpPr>
          <p:cNvPr id="12" name="Google Shape;12;p22"/>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Autofit/>
          </a:bodyPr>
          <a:lstStyle>
            <a:lvl1pPr lvl="0" algn="ctr">
              <a:lnSpc>
                <a:spcPct val="90000"/>
              </a:lnSpc>
              <a:spcBef>
                <a:spcPts val="0"/>
              </a:spcBef>
              <a:spcAft>
                <a:spcPts val="0"/>
              </a:spcAft>
              <a:buClr>
                <a:schemeClr val="dk1"/>
              </a:buClr>
              <a:buSzPts val="6000"/>
              <a:buFont typeface="Calibri"/>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3" name="Google Shape;13;p22"/>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14" name="Google Shape;14;p2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5" name="Google Shape;15;p2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6" name="Google Shape;16;p2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sv-SE"/>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Lodrät rubrik och text" type="vertTitleAndTx">
  <p:cSld name="VERTICAL_TITLE_AND_VERTICAL_TEXT">
    <p:spTree>
      <p:nvGrpSpPr>
        <p:cNvPr id="1" name="Shape 68"/>
        <p:cNvGrpSpPr/>
        <p:nvPr/>
      </p:nvGrpSpPr>
      <p:grpSpPr>
        <a:xfrm>
          <a:off x="0" y="0"/>
          <a:ext cx="0" cy="0"/>
          <a:chOff x="0" y="0"/>
          <a:chExt cx="0" cy="0"/>
        </a:xfrm>
      </p:grpSpPr>
      <p:sp>
        <p:nvSpPr>
          <p:cNvPr id="69" name="Google Shape;69;p31"/>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0" name="Google Shape;70;p31"/>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1" name="Google Shape;71;p3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2" name="Google Shape;72;p3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3" name="Google Shape;73;p3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sv-SE"/>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Avsnittsrubrik" type="secHead">
  <p:cSld name="SECTION_HEADER">
    <p:spTree>
      <p:nvGrpSpPr>
        <p:cNvPr id="1" name="Shape 17"/>
        <p:cNvGrpSpPr/>
        <p:nvPr/>
      </p:nvGrpSpPr>
      <p:grpSpPr>
        <a:xfrm>
          <a:off x="0" y="0"/>
          <a:ext cx="0" cy="0"/>
          <a:chOff x="0" y="0"/>
          <a:chExt cx="0" cy="0"/>
        </a:xfrm>
      </p:grpSpPr>
      <p:sp>
        <p:nvSpPr>
          <p:cNvPr id="18" name="Google Shape;18;p23"/>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Autofit/>
          </a:bodyPr>
          <a:lstStyle>
            <a:lvl1pPr lvl="0" algn="l">
              <a:lnSpc>
                <a:spcPct val="90000"/>
              </a:lnSpc>
              <a:spcBef>
                <a:spcPts val="0"/>
              </a:spcBef>
              <a:spcAft>
                <a:spcPts val="0"/>
              </a:spcAft>
              <a:buClr>
                <a:schemeClr val="dk1"/>
              </a:buClr>
              <a:buSzPts val="6000"/>
              <a:buFont typeface="Calibri"/>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9" name="Google Shape;19;p23"/>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1000"/>
              </a:spcBef>
              <a:spcAft>
                <a:spcPts val="0"/>
              </a:spcAft>
              <a:buClr>
                <a:srgbClr val="888888"/>
              </a:buClr>
              <a:buSzPts val="2400"/>
              <a:buNone/>
              <a:defRPr sz="2400">
                <a:solidFill>
                  <a:srgbClr val="888888"/>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20" name="Google Shape;20;p2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1" name="Google Shape;21;p2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2" name="Google Shape;22;p2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sv-SE"/>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vå delar" type="twoObj">
  <p:cSld name="TWO_OBJECTS">
    <p:spTree>
      <p:nvGrpSpPr>
        <p:cNvPr id="1" name="Shape 23"/>
        <p:cNvGrpSpPr/>
        <p:nvPr/>
      </p:nvGrpSpPr>
      <p:grpSpPr>
        <a:xfrm>
          <a:off x="0" y="0"/>
          <a:ext cx="0" cy="0"/>
          <a:chOff x="0" y="0"/>
          <a:chExt cx="0" cy="0"/>
        </a:xfrm>
      </p:grpSpPr>
      <p:sp>
        <p:nvSpPr>
          <p:cNvPr id="24" name="Google Shape;24;p24"/>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5" name="Google Shape;25;p24"/>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6" name="Google Shape;26;p24"/>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7" name="Google Shape;27;p2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8" name="Google Shape;28;p2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9" name="Google Shape;29;p2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sv-SE"/>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Jämförelse" type="twoTxTwoObj">
  <p:cSld name="TWO_OBJECTS_WITH_TEXT">
    <p:spTree>
      <p:nvGrpSpPr>
        <p:cNvPr id="1" name="Shape 30"/>
        <p:cNvGrpSpPr/>
        <p:nvPr/>
      </p:nvGrpSpPr>
      <p:grpSpPr>
        <a:xfrm>
          <a:off x="0" y="0"/>
          <a:ext cx="0" cy="0"/>
          <a:chOff x="0" y="0"/>
          <a:chExt cx="0" cy="0"/>
        </a:xfrm>
      </p:grpSpPr>
      <p:sp>
        <p:nvSpPr>
          <p:cNvPr id="31" name="Google Shape;31;p25"/>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2" name="Google Shape;32;p25"/>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33" name="Google Shape;33;p25"/>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4" name="Google Shape;34;p25"/>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35" name="Google Shape;35;p25"/>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6" name="Google Shape;36;p2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7" name="Google Shape;37;p2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8" name="Google Shape;38;p2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sv-SE"/>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Endast rubrik" type="titleOnly">
  <p:cSld name="TITLE_ONLY">
    <p:spTree>
      <p:nvGrpSpPr>
        <p:cNvPr id="1" name="Shape 39"/>
        <p:cNvGrpSpPr/>
        <p:nvPr/>
      </p:nvGrpSpPr>
      <p:grpSpPr>
        <a:xfrm>
          <a:off x="0" y="0"/>
          <a:ext cx="0" cy="0"/>
          <a:chOff x="0" y="0"/>
          <a:chExt cx="0" cy="0"/>
        </a:xfrm>
      </p:grpSpPr>
      <p:sp>
        <p:nvSpPr>
          <p:cNvPr id="40" name="Google Shape;40;p26"/>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1" name="Google Shape;41;p2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2" name="Google Shape;42;p2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3" name="Google Shape;43;p2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sv-SE"/>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om" type="blank">
  <p:cSld name="BLANK">
    <p:spTree>
      <p:nvGrpSpPr>
        <p:cNvPr id="1" name="Shape 44"/>
        <p:cNvGrpSpPr/>
        <p:nvPr/>
      </p:nvGrpSpPr>
      <p:grpSpPr>
        <a:xfrm>
          <a:off x="0" y="0"/>
          <a:ext cx="0" cy="0"/>
          <a:chOff x="0" y="0"/>
          <a:chExt cx="0" cy="0"/>
        </a:xfrm>
      </p:grpSpPr>
      <p:sp>
        <p:nvSpPr>
          <p:cNvPr id="45" name="Google Shape;45;p2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6" name="Google Shape;46;p2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7" name="Google Shape;47;p2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sv-SE"/>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ext med bildtext" type="objTx">
  <p:cSld name="OBJECT_WITH_CAPTION_TEXT">
    <p:spTree>
      <p:nvGrpSpPr>
        <p:cNvPr id="1" name="Shape 48"/>
        <p:cNvGrpSpPr/>
        <p:nvPr/>
      </p:nvGrpSpPr>
      <p:grpSpPr>
        <a:xfrm>
          <a:off x="0" y="0"/>
          <a:ext cx="0" cy="0"/>
          <a:chOff x="0" y="0"/>
          <a:chExt cx="0" cy="0"/>
        </a:xfrm>
      </p:grpSpPr>
      <p:sp>
        <p:nvSpPr>
          <p:cNvPr id="49" name="Google Shape;49;p28"/>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Autofit/>
          </a:bodyPr>
          <a:lstStyle>
            <a:lvl1pPr lvl="0" algn="l">
              <a:lnSpc>
                <a:spcPct val="90000"/>
              </a:lnSpc>
              <a:spcBef>
                <a:spcPts val="0"/>
              </a:spcBef>
              <a:spcAft>
                <a:spcPts val="0"/>
              </a:spcAft>
              <a:buClr>
                <a:schemeClr val="dk1"/>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0" name="Google Shape;50;p28"/>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51" name="Google Shape;51;p28"/>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52" name="Google Shape;52;p2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3" name="Google Shape;53;p2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4" name="Google Shape;54;p2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sv-SE"/>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Bild med bildtext" type="picTx">
  <p:cSld name="PICTURE_WITH_CAPTION_TEXT">
    <p:spTree>
      <p:nvGrpSpPr>
        <p:cNvPr id="1" name="Shape 55"/>
        <p:cNvGrpSpPr/>
        <p:nvPr/>
      </p:nvGrpSpPr>
      <p:grpSpPr>
        <a:xfrm>
          <a:off x="0" y="0"/>
          <a:ext cx="0" cy="0"/>
          <a:chOff x="0" y="0"/>
          <a:chExt cx="0" cy="0"/>
        </a:xfrm>
      </p:grpSpPr>
      <p:sp>
        <p:nvSpPr>
          <p:cNvPr id="56" name="Google Shape;56;p29"/>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Autofit/>
          </a:bodyPr>
          <a:lstStyle>
            <a:lvl1pPr lvl="0" algn="l">
              <a:lnSpc>
                <a:spcPct val="90000"/>
              </a:lnSpc>
              <a:spcBef>
                <a:spcPts val="0"/>
              </a:spcBef>
              <a:spcAft>
                <a:spcPts val="0"/>
              </a:spcAft>
              <a:buClr>
                <a:schemeClr val="dk1"/>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7" name="Google Shape;57;p29"/>
          <p:cNvSpPr>
            <a:spLocks noGrp="1"/>
          </p:cNvSpPr>
          <p:nvPr>
            <p:ph type="pic" idx="2"/>
          </p:nvPr>
        </p:nvSpPr>
        <p:spPr>
          <a:xfrm>
            <a:off x="5183188" y="987425"/>
            <a:ext cx="6172200" cy="4873625"/>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1000"/>
              </a:spcBef>
              <a:spcAft>
                <a:spcPts val="0"/>
              </a:spcAft>
              <a:buClr>
                <a:schemeClr val="dk1"/>
              </a:buClr>
              <a:buSzPts val="3200"/>
              <a:buFont typeface="Arial"/>
              <a:buNone/>
              <a:defRPr sz="3200" b="0" i="0" u="none" strike="noStrike" cap="none">
                <a:solidFill>
                  <a:schemeClr val="dk1"/>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800"/>
              <a:buFont typeface="Arial"/>
              <a:buNone/>
              <a:defRPr sz="28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400"/>
              <a:buFont typeface="Arial"/>
              <a:buNone/>
              <a:defRPr sz="24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9pPr>
          </a:lstStyle>
          <a:p>
            <a:endParaRPr/>
          </a:p>
        </p:txBody>
      </p:sp>
      <p:sp>
        <p:nvSpPr>
          <p:cNvPr id="58" name="Google Shape;58;p29"/>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59" name="Google Shape;59;p2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0" name="Google Shape;60;p2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1" name="Google Shape;61;p2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sv-SE"/>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Rubrik och lodrät text" type="vertTx">
  <p:cSld name="VERTICAL_TEXT">
    <p:spTree>
      <p:nvGrpSpPr>
        <p:cNvPr id="1" name="Shape 62"/>
        <p:cNvGrpSpPr/>
        <p:nvPr/>
      </p:nvGrpSpPr>
      <p:grpSpPr>
        <a:xfrm>
          <a:off x="0" y="0"/>
          <a:ext cx="0" cy="0"/>
          <a:chOff x="0" y="0"/>
          <a:chExt cx="0" cy="0"/>
        </a:xfrm>
      </p:grpSpPr>
      <p:sp>
        <p:nvSpPr>
          <p:cNvPr id="63" name="Google Shape;63;p30"/>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4" name="Google Shape;64;p30"/>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65" name="Google Shape;65;p3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6" name="Google Shape;66;p3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7" name="Google Shape;67;p3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sv-SE"/>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21"/>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7" name="Google Shape;7;p21"/>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 name="Google Shape;8;p2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9" name="Google Shape;9;p2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0" name="Google Shape;10;p2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sv-SE"/>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jpg"/><Relationship Id="rId5" Type="http://schemas.openxmlformats.org/officeDocument/2006/relationships/image" Target="../media/image3.png"/><Relationship Id="rId4" Type="http://schemas.openxmlformats.org/officeDocument/2006/relationships/image" Target="../media/image2.jpg"/></Relationships>
</file>

<file path=ppt/slides/_rels/slide1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0.xml"/><Relationship Id="rId1" Type="http://schemas.openxmlformats.org/officeDocument/2006/relationships/slideLayout" Target="../slideLayouts/slideLayout1.xml"/><Relationship Id="rId5" Type="http://schemas.openxmlformats.org/officeDocument/2006/relationships/image" Target="../media/image4.jpg"/><Relationship Id="rId4" Type="http://schemas.openxmlformats.org/officeDocument/2006/relationships/image" Target="../media/image3.png"/></Relationships>
</file>

<file path=ppt/slides/_rels/slide1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1.xml"/><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jpg"/><Relationship Id="rId4" Type="http://schemas.openxmlformats.org/officeDocument/2006/relationships/image" Target="../media/image3.png"/></Relationships>
</file>

<file path=ppt/slides/_rels/slide1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2.xml"/><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4.jpg"/><Relationship Id="rId4" Type="http://schemas.openxmlformats.org/officeDocument/2006/relationships/image" Target="../media/image3.png"/></Relationships>
</file>

<file path=ppt/slides/_rels/slide1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3.xml"/><Relationship Id="rId1" Type="http://schemas.openxmlformats.org/officeDocument/2006/relationships/slideLayout" Target="../slideLayouts/slideLayout1.xml"/><Relationship Id="rId5" Type="http://schemas.openxmlformats.org/officeDocument/2006/relationships/image" Target="../media/image4.jpg"/><Relationship Id="rId4" Type="http://schemas.openxmlformats.org/officeDocument/2006/relationships/image" Target="../media/image3.png"/></Relationships>
</file>

<file path=ppt/slides/_rels/slide1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4.xml"/><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4.jpg"/><Relationship Id="rId4" Type="http://schemas.openxmlformats.org/officeDocument/2006/relationships/image" Target="../media/image3.png"/></Relationships>
</file>

<file path=ppt/slides/_rels/slide1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5.xml"/><Relationship Id="rId1" Type="http://schemas.openxmlformats.org/officeDocument/2006/relationships/slideLayout" Target="../slideLayouts/slideLayout1.xml"/><Relationship Id="rId5" Type="http://schemas.openxmlformats.org/officeDocument/2006/relationships/image" Target="../media/image4.jpg"/><Relationship Id="rId4" Type="http://schemas.openxmlformats.org/officeDocument/2006/relationships/image" Target="../media/image3.png"/></Relationships>
</file>

<file path=ppt/slides/_rels/slide1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6.xml"/><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jpg"/><Relationship Id="rId4" Type="http://schemas.openxmlformats.org/officeDocument/2006/relationships/image" Target="../media/image3.png"/></Relationships>
</file>

<file path=ppt/slides/_rels/slide1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7.xml"/><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jpg"/><Relationship Id="rId4" Type="http://schemas.openxmlformats.org/officeDocument/2006/relationships/image" Target="../media/image3.png"/></Relationships>
</file>

<file path=ppt/slides/_rels/slide1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8.xml"/><Relationship Id="rId1" Type="http://schemas.openxmlformats.org/officeDocument/2006/relationships/slideLayout" Target="../slideLayouts/slideLayout1.xml"/><Relationship Id="rId6" Type="http://schemas.openxmlformats.org/officeDocument/2006/relationships/hyperlink" Target="http://www.svenskakyrkan.se/goteborgsstift" TargetMode="External"/><Relationship Id="rId5" Type="http://schemas.openxmlformats.org/officeDocument/2006/relationships/image" Target="../media/image4.jpg"/><Relationship Id="rId4" Type="http://schemas.openxmlformats.org/officeDocument/2006/relationships/image" Target="../media/image3.png"/></Relationships>
</file>

<file path=ppt/slides/_rels/slide1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9.xml"/><Relationship Id="rId1" Type="http://schemas.openxmlformats.org/officeDocument/2006/relationships/slideLayout" Target="../slideLayouts/slideLayout1.xml"/><Relationship Id="rId5" Type="http://schemas.openxmlformats.org/officeDocument/2006/relationships/image" Target="../media/image4.jpg"/><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xml"/><Relationship Id="rId5" Type="http://schemas.openxmlformats.org/officeDocument/2006/relationships/image" Target="../media/image4.jpg"/><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xml"/><Relationship Id="rId5" Type="http://schemas.openxmlformats.org/officeDocument/2006/relationships/image" Target="../media/image4.jpg"/><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1.xml"/><Relationship Id="rId5" Type="http://schemas.openxmlformats.org/officeDocument/2006/relationships/image" Target="../media/image4.jpg"/><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5.xml"/><Relationship Id="rId1" Type="http://schemas.openxmlformats.org/officeDocument/2006/relationships/slideLayout" Target="../slideLayouts/slideLayout1.xml"/><Relationship Id="rId5" Type="http://schemas.openxmlformats.org/officeDocument/2006/relationships/image" Target="../media/image4.jpg"/><Relationship Id="rId4" Type="http://schemas.openxmlformats.org/officeDocument/2006/relationships/image" Target="../media/image3.png"/></Relationships>
</file>

<file path=ppt/slides/_rels/slide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6.xml"/><Relationship Id="rId1" Type="http://schemas.openxmlformats.org/officeDocument/2006/relationships/slideLayout" Target="../slideLayouts/slideLayout1.xml"/><Relationship Id="rId5" Type="http://schemas.openxmlformats.org/officeDocument/2006/relationships/image" Target="../media/image4.jpg"/><Relationship Id="rId4" Type="http://schemas.openxmlformats.org/officeDocument/2006/relationships/image" Target="../media/image3.png"/></Relationships>
</file>

<file path=ppt/slides/_rels/slide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7.xml"/><Relationship Id="rId1" Type="http://schemas.openxmlformats.org/officeDocument/2006/relationships/slideLayout" Target="../slideLayouts/slideLayout1.xml"/><Relationship Id="rId5" Type="http://schemas.openxmlformats.org/officeDocument/2006/relationships/image" Target="../media/image4.jpg"/><Relationship Id="rId4" Type="http://schemas.openxmlformats.org/officeDocument/2006/relationships/image" Target="../media/image3.png"/></Relationships>
</file>

<file path=ppt/slides/_rels/slide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8.xml"/><Relationship Id="rId1" Type="http://schemas.openxmlformats.org/officeDocument/2006/relationships/slideLayout" Target="../slideLayouts/slideLayout1.xml"/><Relationship Id="rId6" Type="http://schemas.openxmlformats.org/officeDocument/2006/relationships/hyperlink" Target="https://www.svenskakyrkan.se/framtidenborhososs/finns-det-rum-for-mig" TargetMode="External"/><Relationship Id="rId5" Type="http://schemas.openxmlformats.org/officeDocument/2006/relationships/image" Target="../media/image4.jpg"/><Relationship Id="rId4" Type="http://schemas.openxmlformats.org/officeDocument/2006/relationships/image" Target="../media/image3.png"/></Relationships>
</file>

<file path=ppt/slides/_rels/slide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9.xml"/><Relationship Id="rId1" Type="http://schemas.openxmlformats.org/officeDocument/2006/relationships/slideLayout" Target="../slideLayouts/slideLayout1.xml"/><Relationship Id="rId5" Type="http://schemas.openxmlformats.org/officeDocument/2006/relationships/image" Target="../media/image4.jpg"/><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77"/>
        <p:cNvGrpSpPr/>
        <p:nvPr/>
      </p:nvGrpSpPr>
      <p:grpSpPr>
        <a:xfrm>
          <a:off x="0" y="0"/>
          <a:ext cx="0" cy="0"/>
          <a:chOff x="0" y="0"/>
          <a:chExt cx="0" cy="0"/>
        </a:xfrm>
      </p:grpSpPr>
      <p:sp>
        <p:nvSpPr>
          <p:cNvPr id="78" name="Google Shape;78;p1"/>
          <p:cNvSpPr/>
          <p:nvPr/>
        </p:nvSpPr>
        <p:spPr>
          <a:xfrm>
            <a:off x="-14468" y="0"/>
            <a:ext cx="12220935" cy="5815614"/>
          </a:xfrm>
          <a:prstGeom prst="rect">
            <a:avLst/>
          </a:prstGeom>
          <a:solidFill>
            <a:srgbClr val="C9C9C9"/>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79" name="Google Shape;79;p1"/>
          <p:cNvSpPr txBox="1">
            <a:spLocks noGrp="1"/>
          </p:cNvSpPr>
          <p:nvPr>
            <p:ph type="ctrTitle"/>
          </p:nvPr>
        </p:nvSpPr>
        <p:spPr>
          <a:xfrm>
            <a:off x="1524000" y="360363"/>
            <a:ext cx="9144000" cy="2387700"/>
          </a:xfrm>
          <a:prstGeom prst="rect">
            <a:avLst/>
          </a:prstGeom>
          <a:noFill/>
          <a:ln>
            <a:noFill/>
          </a:ln>
        </p:spPr>
        <p:txBody>
          <a:bodyPr spcFirstLastPara="1" wrap="square" lIns="91425" tIns="45700" rIns="91425" bIns="45700" anchor="b" anchorCtr="0">
            <a:noAutofit/>
          </a:bodyPr>
          <a:lstStyle/>
          <a:p>
            <a:pPr marL="0" lvl="0" indent="0" algn="ctr" rtl="0">
              <a:lnSpc>
                <a:spcPct val="90000"/>
              </a:lnSpc>
              <a:spcBef>
                <a:spcPts val="0"/>
              </a:spcBef>
              <a:spcAft>
                <a:spcPts val="0"/>
              </a:spcAft>
              <a:buClr>
                <a:srgbClr val="C00000"/>
              </a:buClr>
              <a:buSzPts val="6000"/>
              <a:buFont typeface="Calibri"/>
              <a:buNone/>
            </a:pPr>
            <a:r>
              <a:rPr lang="sv-SE" b="1">
                <a:solidFill>
                  <a:srgbClr val="C00000"/>
                </a:solidFill>
              </a:rPr>
              <a:t>Finns det rum för mig?</a:t>
            </a:r>
            <a:endParaRPr/>
          </a:p>
        </p:txBody>
      </p:sp>
      <p:pic>
        <p:nvPicPr>
          <p:cNvPr id="80" name="Google Shape;80;p1"/>
          <p:cNvPicPr preferRelativeResize="0"/>
          <p:nvPr/>
        </p:nvPicPr>
        <p:blipFill rotWithShape="1">
          <a:blip r:embed="rId3">
            <a:alphaModFix/>
          </a:blip>
          <a:srcRect l="1582" t="52463" r="6418" b="27449"/>
          <a:stretch/>
        </p:blipFill>
        <p:spPr>
          <a:xfrm>
            <a:off x="72571" y="68403"/>
            <a:ext cx="12040723" cy="1478671"/>
          </a:xfrm>
          <a:prstGeom prst="rect">
            <a:avLst/>
          </a:prstGeom>
          <a:noFill/>
          <a:ln>
            <a:noFill/>
          </a:ln>
        </p:spPr>
      </p:pic>
      <p:grpSp>
        <p:nvGrpSpPr>
          <p:cNvPr id="81" name="Google Shape;81;p1"/>
          <p:cNvGrpSpPr/>
          <p:nvPr/>
        </p:nvGrpSpPr>
        <p:grpSpPr>
          <a:xfrm>
            <a:off x="7451494" y="5874026"/>
            <a:ext cx="4589230" cy="839668"/>
            <a:chOff x="7109726" y="5811495"/>
            <a:chExt cx="4930997" cy="902199"/>
          </a:xfrm>
        </p:grpSpPr>
        <p:pic>
          <p:nvPicPr>
            <p:cNvPr id="82" name="Google Shape;82;p1" descr="En bild som visar text&#10;&#10;Automatiskt genererad beskrivning"/>
            <p:cNvPicPr preferRelativeResize="0"/>
            <p:nvPr/>
          </p:nvPicPr>
          <p:blipFill rotWithShape="1">
            <a:blip r:embed="rId4">
              <a:alphaModFix/>
            </a:blip>
            <a:srcRect/>
            <a:stretch/>
          </p:blipFill>
          <p:spPr>
            <a:xfrm>
              <a:off x="9571596" y="5811495"/>
              <a:ext cx="2469127" cy="883906"/>
            </a:xfrm>
            <a:prstGeom prst="rect">
              <a:avLst/>
            </a:prstGeom>
            <a:noFill/>
            <a:ln>
              <a:noFill/>
            </a:ln>
          </p:spPr>
        </p:pic>
        <p:pic>
          <p:nvPicPr>
            <p:cNvPr id="83" name="Google Shape;83;p1" descr="En bild som visar text&#10;&#10;Automatiskt genererad beskrivning"/>
            <p:cNvPicPr preferRelativeResize="0"/>
            <p:nvPr/>
          </p:nvPicPr>
          <p:blipFill rotWithShape="1">
            <a:blip r:embed="rId5">
              <a:alphaModFix/>
            </a:blip>
            <a:srcRect t="30929" b="41926"/>
            <a:stretch/>
          </p:blipFill>
          <p:spPr>
            <a:xfrm>
              <a:off x="8266888" y="6385213"/>
              <a:ext cx="1210107" cy="328481"/>
            </a:xfrm>
            <a:prstGeom prst="rect">
              <a:avLst/>
            </a:prstGeom>
            <a:noFill/>
            <a:ln>
              <a:noFill/>
            </a:ln>
          </p:spPr>
        </p:pic>
        <p:pic>
          <p:nvPicPr>
            <p:cNvPr id="84" name="Google Shape;84;p1" descr="En bild som visar ritning&#10;&#10;Automatiskt genererad beskrivning"/>
            <p:cNvPicPr preferRelativeResize="0"/>
            <p:nvPr/>
          </p:nvPicPr>
          <p:blipFill rotWithShape="1">
            <a:blip r:embed="rId6">
              <a:alphaModFix/>
            </a:blip>
            <a:srcRect/>
            <a:stretch/>
          </p:blipFill>
          <p:spPr>
            <a:xfrm>
              <a:off x="7109726" y="5870687"/>
              <a:ext cx="2469128" cy="451765"/>
            </a:xfrm>
            <a:prstGeom prst="rect">
              <a:avLst/>
            </a:prstGeom>
            <a:noFill/>
            <a:ln>
              <a:noFill/>
            </a:ln>
          </p:spPr>
        </p:pic>
      </p:grpSp>
      <p:sp>
        <p:nvSpPr>
          <p:cNvPr id="85" name="Google Shape;85;p1"/>
          <p:cNvSpPr txBox="1">
            <a:spLocks noGrp="1"/>
          </p:cNvSpPr>
          <p:nvPr>
            <p:ph type="subTitle" idx="1"/>
          </p:nvPr>
        </p:nvSpPr>
        <p:spPr>
          <a:xfrm>
            <a:off x="-14467" y="2785989"/>
            <a:ext cx="12206400" cy="937800"/>
          </a:xfrm>
          <a:prstGeom prst="rect">
            <a:avLst/>
          </a:prstGeom>
          <a:noFill/>
          <a:ln>
            <a:noFill/>
          </a:ln>
        </p:spPr>
        <p:txBody>
          <a:bodyPr spcFirstLastPara="1" wrap="square" lIns="91425" tIns="45700" rIns="91425" bIns="45700" anchor="t" anchorCtr="0">
            <a:noAutofit/>
          </a:bodyPr>
          <a:lstStyle/>
          <a:p>
            <a:pPr marL="0" lvl="0" indent="0" algn="ctr" rtl="0">
              <a:lnSpc>
                <a:spcPct val="90000"/>
              </a:lnSpc>
              <a:spcBef>
                <a:spcPts val="0"/>
              </a:spcBef>
              <a:spcAft>
                <a:spcPts val="0"/>
              </a:spcAft>
              <a:buClr>
                <a:schemeClr val="dk1"/>
              </a:buClr>
              <a:buSzPts val="2800"/>
              <a:buNone/>
            </a:pPr>
            <a:r>
              <a:rPr lang="sv-SE" sz="3900" b="1">
                <a:latin typeface="Calibri"/>
                <a:ea typeface="Calibri"/>
                <a:cs typeface="Calibri"/>
                <a:sym typeface="Calibri"/>
              </a:rPr>
              <a:t>Processutbildning om Inclusive Church för </a:t>
            </a:r>
            <a:endParaRPr sz="3900" b="1">
              <a:latin typeface="Calibri"/>
              <a:ea typeface="Calibri"/>
              <a:cs typeface="Calibri"/>
              <a:sym typeface="Calibri"/>
            </a:endParaRPr>
          </a:p>
          <a:p>
            <a:pPr marL="0" lvl="0" indent="0" algn="ctr" rtl="0">
              <a:lnSpc>
                <a:spcPct val="90000"/>
              </a:lnSpc>
              <a:spcBef>
                <a:spcPts val="0"/>
              </a:spcBef>
              <a:spcAft>
                <a:spcPts val="0"/>
              </a:spcAft>
              <a:buClr>
                <a:schemeClr val="dk1"/>
              </a:buClr>
              <a:buSzPts val="2800"/>
              <a:buNone/>
            </a:pPr>
            <a:r>
              <a:rPr lang="sv-SE" sz="3900" b="1">
                <a:latin typeface="Calibri"/>
                <a:ea typeface="Calibri"/>
                <a:cs typeface="Calibri"/>
                <a:sym typeface="Calibri"/>
              </a:rPr>
              <a:t>medarbetare i FBHO-församlingar</a:t>
            </a:r>
            <a:endParaRPr sz="3500"/>
          </a:p>
          <a:p>
            <a:pPr marL="0" lvl="0" indent="0" algn="ctr" rtl="0">
              <a:lnSpc>
                <a:spcPct val="90000"/>
              </a:lnSpc>
              <a:spcBef>
                <a:spcPts val="0"/>
              </a:spcBef>
              <a:spcAft>
                <a:spcPts val="0"/>
              </a:spcAft>
              <a:buClr>
                <a:schemeClr val="dk1"/>
              </a:buClr>
              <a:buSzPts val="2800"/>
              <a:buNone/>
            </a:pPr>
            <a:endParaRPr sz="4400" b="1">
              <a:solidFill>
                <a:srgbClr val="C00000"/>
              </a:solidFill>
            </a:endParaRPr>
          </a:p>
          <a:p>
            <a:pPr marL="0" lvl="0" indent="0" algn="ctr" rtl="0">
              <a:lnSpc>
                <a:spcPct val="90000"/>
              </a:lnSpc>
              <a:spcBef>
                <a:spcPts val="0"/>
              </a:spcBef>
              <a:spcAft>
                <a:spcPts val="0"/>
              </a:spcAft>
              <a:buClr>
                <a:schemeClr val="dk1"/>
              </a:buClr>
              <a:buSzPts val="2800"/>
              <a:buNone/>
            </a:pPr>
            <a:r>
              <a:rPr lang="sv-SE" sz="3300" b="1" i="1">
                <a:solidFill>
                  <a:srgbClr val="C00000"/>
                </a:solidFill>
              </a:rPr>
              <a:t>Varmt välkommen!</a:t>
            </a:r>
            <a:endParaRPr sz="3300" b="1" i="1">
              <a:solidFill>
                <a:srgbClr val="C00000"/>
              </a:solidFill>
            </a:endParaRPr>
          </a:p>
          <a:p>
            <a:pPr marL="0" lvl="0" indent="0" algn="ctr" rtl="0">
              <a:lnSpc>
                <a:spcPct val="90000"/>
              </a:lnSpc>
              <a:spcBef>
                <a:spcPts val="0"/>
              </a:spcBef>
              <a:spcAft>
                <a:spcPts val="0"/>
              </a:spcAft>
              <a:buClr>
                <a:schemeClr val="dk1"/>
              </a:buClr>
              <a:buSzPts val="2800"/>
              <a:buNone/>
            </a:pPr>
            <a:r>
              <a:rPr lang="sv-SE" sz="2500">
                <a:solidFill>
                  <a:srgbClr val="000000"/>
                </a:solidFill>
              </a:rPr>
              <a:t>(Var snäll och stäng av ditt ljud)</a:t>
            </a:r>
            <a:endParaRPr sz="2100">
              <a:solidFill>
                <a:srgbClr val="000000"/>
              </a:solidFil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77"/>
        <p:cNvGrpSpPr/>
        <p:nvPr/>
      </p:nvGrpSpPr>
      <p:grpSpPr>
        <a:xfrm>
          <a:off x="0" y="0"/>
          <a:ext cx="0" cy="0"/>
          <a:chOff x="0" y="0"/>
          <a:chExt cx="0" cy="0"/>
        </a:xfrm>
      </p:grpSpPr>
      <p:sp>
        <p:nvSpPr>
          <p:cNvPr id="178" name="Google Shape;178;p9"/>
          <p:cNvSpPr/>
          <p:nvPr/>
        </p:nvSpPr>
        <p:spPr>
          <a:xfrm>
            <a:off x="-83400" y="-99431"/>
            <a:ext cx="12358799" cy="5915100"/>
          </a:xfrm>
          <a:prstGeom prst="rect">
            <a:avLst/>
          </a:prstGeom>
          <a:solidFill>
            <a:srgbClr val="C9C9C9"/>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79" name="Google Shape;179;p9"/>
          <p:cNvSpPr txBox="1">
            <a:spLocks noGrp="1"/>
          </p:cNvSpPr>
          <p:nvPr>
            <p:ph type="ctrTitle"/>
          </p:nvPr>
        </p:nvSpPr>
        <p:spPr>
          <a:xfrm>
            <a:off x="511628" y="0"/>
            <a:ext cx="5005575" cy="1139400"/>
          </a:xfrm>
          <a:prstGeom prst="rect">
            <a:avLst/>
          </a:prstGeom>
          <a:noFill/>
          <a:ln>
            <a:noFill/>
          </a:ln>
        </p:spPr>
        <p:txBody>
          <a:bodyPr spcFirstLastPara="1" wrap="square" lIns="91425" tIns="45700" rIns="91425" bIns="45700" anchor="b" anchorCtr="0">
            <a:noAutofit/>
          </a:bodyPr>
          <a:lstStyle/>
          <a:p>
            <a:pPr marL="0" lvl="0" indent="0" algn="ctr" rtl="0">
              <a:lnSpc>
                <a:spcPct val="90000"/>
              </a:lnSpc>
              <a:spcBef>
                <a:spcPts val="0"/>
              </a:spcBef>
              <a:spcAft>
                <a:spcPts val="0"/>
              </a:spcAft>
              <a:buClr>
                <a:srgbClr val="C00000"/>
              </a:buClr>
              <a:buSzPts val="4000"/>
              <a:buFont typeface="Calibri"/>
              <a:buNone/>
            </a:pPr>
            <a:r>
              <a:rPr lang="sv-SE" sz="4000" b="1">
                <a:solidFill>
                  <a:srgbClr val="C00000"/>
                </a:solidFill>
              </a:rPr>
              <a:t>Riktlinjer för samtalet</a:t>
            </a:r>
            <a:endParaRPr sz="4000" b="1">
              <a:solidFill>
                <a:srgbClr val="C00000"/>
              </a:solidFill>
            </a:endParaRPr>
          </a:p>
        </p:txBody>
      </p:sp>
      <p:grpSp>
        <p:nvGrpSpPr>
          <p:cNvPr id="180" name="Google Shape;180;p9"/>
          <p:cNvGrpSpPr/>
          <p:nvPr/>
        </p:nvGrpSpPr>
        <p:grpSpPr>
          <a:xfrm>
            <a:off x="7451564" y="5874081"/>
            <a:ext cx="4589278" cy="839676"/>
            <a:chOff x="7109726" y="5811495"/>
            <a:chExt cx="4930996" cy="902199"/>
          </a:xfrm>
        </p:grpSpPr>
        <p:pic>
          <p:nvPicPr>
            <p:cNvPr id="181" name="Google Shape;181;p9" descr="En bild som visar text&#10;&#10;Automatiskt genererad beskrivning"/>
            <p:cNvPicPr preferRelativeResize="0"/>
            <p:nvPr/>
          </p:nvPicPr>
          <p:blipFill rotWithShape="1">
            <a:blip r:embed="rId3">
              <a:alphaModFix/>
            </a:blip>
            <a:srcRect/>
            <a:stretch/>
          </p:blipFill>
          <p:spPr>
            <a:xfrm>
              <a:off x="9571596" y="5811495"/>
              <a:ext cx="2469126" cy="883906"/>
            </a:xfrm>
            <a:prstGeom prst="rect">
              <a:avLst/>
            </a:prstGeom>
            <a:noFill/>
            <a:ln>
              <a:noFill/>
            </a:ln>
          </p:spPr>
        </p:pic>
        <p:pic>
          <p:nvPicPr>
            <p:cNvPr id="182" name="Google Shape;182;p9" descr="En bild som visar text&#10;&#10;Automatiskt genererad beskrivning"/>
            <p:cNvPicPr preferRelativeResize="0"/>
            <p:nvPr/>
          </p:nvPicPr>
          <p:blipFill rotWithShape="1">
            <a:blip r:embed="rId4">
              <a:alphaModFix/>
            </a:blip>
            <a:srcRect t="30929" b="41925"/>
            <a:stretch/>
          </p:blipFill>
          <p:spPr>
            <a:xfrm>
              <a:off x="8266888" y="6385213"/>
              <a:ext cx="1210107" cy="328481"/>
            </a:xfrm>
            <a:prstGeom prst="rect">
              <a:avLst/>
            </a:prstGeom>
            <a:noFill/>
            <a:ln>
              <a:noFill/>
            </a:ln>
          </p:spPr>
        </p:pic>
        <p:pic>
          <p:nvPicPr>
            <p:cNvPr id="183" name="Google Shape;183;p9" descr="En bild som visar ritning&#10;&#10;Automatiskt genererad beskrivning"/>
            <p:cNvPicPr preferRelativeResize="0"/>
            <p:nvPr/>
          </p:nvPicPr>
          <p:blipFill rotWithShape="1">
            <a:blip r:embed="rId5">
              <a:alphaModFix/>
            </a:blip>
            <a:srcRect/>
            <a:stretch/>
          </p:blipFill>
          <p:spPr>
            <a:xfrm>
              <a:off x="7109726" y="5870687"/>
              <a:ext cx="2469128" cy="451765"/>
            </a:xfrm>
            <a:prstGeom prst="rect">
              <a:avLst/>
            </a:prstGeom>
            <a:noFill/>
            <a:ln>
              <a:noFill/>
            </a:ln>
          </p:spPr>
        </p:pic>
      </p:grpSp>
      <p:sp>
        <p:nvSpPr>
          <p:cNvPr id="184" name="Google Shape;184;p9"/>
          <p:cNvSpPr txBox="1">
            <a:spLocks noGrp="1"/>
          </p:cNvSpPr>
          <p:nvPr>
            <p:ph type="subTitle" idx="1"/>
          </p:nvPr>
        </p:nvSpPr>
        <p:spPr>
          <a:xfrm>
            <a:off x="694800" y="1397175"/>
            <a:ext cx="8091300" cy="4204200"/>
          </a:xfrm>
          <a:prstGeom prst="rect">
            <a:avLst/>
          </a:prstGeom>
          <a:noFill/>
          <a:ln>
            <a:noFill/>
          </a:ln>
        </p:spPr>
        <p:txBody>
          <a:bodyPr spcFirstLastPara="1" wrap="square" lIns="91425" tIns="45700" rIns="91425" bIns="45700" anchor="t" anchorCtr="0">
            <a:normAutofit fontScale="85000" lnSpcReduction="20000"/>
          </a:bodyPr>
          <a:lstStyle/>
          <a:p>
            <a:pPr marL="457200" lvl="0" indent="-444817" algn="l" rtl="0">
              <a:lnSpc>
                <a:spcPct val="150000"/>
              </a:lnSpc>
              <a:spcBef>
                <a:spcPts val="1000"/>
              </a:spcBef>
              <a:spcAft>
                <a:spcPts val="0"/>
              </a:spcAft>
              <a:buClr>
                <a:schemeClr val="dk1"/>
              </a:buClr>
              <a:buSzPct val="100000"/>
              <a:buFont typeface="Arial"/>
              <a:buChar char="•"/>
            </a:pPr>
            <a:r>
              <a:rPr lang="sv-SE" sz="2600"/>
              <a:t>Lyssna på varandras erfarenhet utan att avbryta</a:t>
            </a:r>
            <a:endParaRPr sz="2600"/>
          </a:p>
          <a:p>
            <a:pPr marL="457200" lvl="0" indent="-444817" algn="l" rtl="0">
              <a:lnSpc>
                <a:spcPct val="150000"/>
              </a:lnSpc>
              <a:spcBef>
                <a:spcPts val="1000"/>
              </a:spcBef>
              <a:spcAft>
                <a:spcPts val="0"/>
              </a:spcAft>
              <a:buClr>
                <a:schemeClr val="dk1"/>
              </a:buClr>
              <a:buSzPct val="100000"/>
              <a:buFont typeface="Arial"/>
              <a:buChar char="•"/>
            </a:pPr>
            <a:r>
              <a:rPr lang="sv-SE" sz="2600"/>
              <a:t>Låt alla komma till tals</a:t>
            </a:r>
            <a:endParaRPr sz="2600"/>
          </a:p>
          <a:p>
            <a:pPr marL="457200" lvl="0" indent="-444817" algn="l" rtl="0">
              <a:lnSpc>
                <a:spcPct val="150000"/>
              </a:lnSpc>
              <a:spcBef>
                <a:spcPts val="1000"/>
              </a:spcBef>
              <a:spcAft>
                <a:spcPts val="0"/>
              </a:spcAft>
              <a:buClr>
                <a:schemeClr val="dk1"/>
              </a:buClr>
              <a:buSzPct val="100000"/>
              <a:buFont typeface="Arial"/>
              <a:buChar char="•"/>
            </a:pPr>
            <a:r>
              <a:rPr lang="sv-SE" sz="2600"/>
              <a:t>Provtänk tillsammans – det finns inget rätt eller fel</a:t>
            </a:r>
            <a:endParaRPr sz="2600"/>
          </a:p>
          <a:p>
            <a:pPr marL="457200" lvl="0" indent="-444817" algn="l" rtl="0">
              <a:lnSpc>
                <a:spcPct val="150000"/>
              </a:lnSpc>
              <a:spcBef>
                <a:spcPts val="1000"/>
              </a:spcBef>
              <a:spcAft>
                <a:spcPts val="0"/>
              </a:spcAft>
              <a:buClr>
                <a:schemeClr val="dk1"/>
              </a:buClr>
              <a:buSzPct val="100000"/>
              <a:buFont typeface="Arial"/>
              <a:buChar char="•"/>
            </a:pPr>
            <a:r>
              <a:rPr lang="sv-SE" sz="2600"/>
              <a:t>Ställ nyfikna, öppna frågor till varandra</a:t>
            </a:r>
            <a:endParaRPr sz="2600"/>
          </a:p>
          <a:p>
            <a:pPr marL="457200" lvl="0" indent="-444817" algn="l" rtl="0">
              <a:lnSpc>
                <a:spcPct val="150000"/>
              </a:lnSpc>
              <a:spcBef>
                <a:spcPts val="1000"/>
              </a:spcBef>
              <a:spcAft>
                <a:spcPts val="0"/>
              </a:spcAft>
              <a:buClr>
                <a:schemeClr val="dk1"/>
              </a:buClr>
              <a:buSzPct val="100000"/>
              <a:buFont typeface="Arial"/>
              <a:buChar char="•"/>
            </a:pPr>
            <a:r>
              <a:rPr lang="sv-SE" sz="2600"/>
              <a:t>Bestäm själva vilka frågor som känns mest aktuella för er grupp, hinner ni inte alla så gör det ingenting</a:t>
            </a:r>
            <a:endParaRPr sz="2600"/>
          </a:p>
          <a:p>
            <a:pPr marL="457200" lvl="0" indent="-444817" algn="l" rtl="0">
              <a:lnSpc>
                <a:spcPct val="150000"/>
              </a:lnSpc>
              <a:spcBef>
                <a:spcPts val="1000"/>
              </a:spcBef>
              <a:spcAft>
                <a:spcPts val="0"/>
              </a:spcAft>
              <a:buClr>
                <a:schemeClr val="dk1"/>
              </a:buClr>
              <a:buSzPct val="100000"/>
              <a:buFont typeface="Arial"/>
              <a:buChar char="•"/>
            </a:pPr>
            <a:r>
              <a:rPr lang="sv-SE" sz="2600"/>
              <a:t>Känner ni att samtalsämnet är uttömt, ta en paus</a:t>
            </a:r>
            <a:endParaRPr sz="2600"/>
          </a:p>
          <a:p>
            <a:pPr marL="0" lvl="0" indent="0" algn="l" rtl="0">
              <a:lnSpc>
                <a:spcPct val="70000"/>
              </a:lnSpc>
              <a:spcBef>
                <a:spcPts val="1000"/>
              </a:spcBef>
              <a:spcAft>
                <a:spcPts val="0"/>
              </a:spcAft>
              <a:buClr>
                <a:schemeClr val="dk1"/>
              </a:buClr>
              <a:buSzPct val="100000"/>
              <a:buNone/>
            </a:pPr>
            <a:endParaRPr sz="2590" b="1">
              <a:latin typeface="Calibri"/>
              <a:ea typeface="Calibri"/>
              <a:cs typeface="Calibri"/>
              <a:sym typeface="Calibri"/>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88"/>
        <p:cNvGrpSpPr/>
        <p:nvPr/>
      </p:nvGrpSpPr>
      <p:grpSpPr>
        <a:xfrm>
          <a:off x="0" y="0"/>
          <a:ext cx="0" cy="0"/>
          <a:chOff x="0" y="0"/>
          <a:chExt cx="0" cy="0"/>
        </a:xfrm>
      </p:grpSpPr>
      <p:sp>
        <p:nvSpPr>
          <p:cNvPr id="189" name="Google Shape;189;p10"/>
          <p:cNvSpPr/>
          <p:nvPr/>
        </p:nvSpPr>
        <p:spPr>
          <a:xfrm>
            <a:off x="-166859" y="-26902"/>
            <a:ext cx="12358799" cy="5915100"/>
          </a:xfrm>
          <a:prstGeom prst="rect">
            <a:avLst/>
          </a:prstGeom>
          <a:solidFill>
            <a:srgbClr val="C9C9C9"/>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90" name="Google Shape;190;p10"/>
          <p:cNvSpPr txBox="1">
            <a:spLocks noGrp="1"/>
          </p:cNvSpPr>
          <p:nvPr>
            <p:ph type="ctrTitle"/>
          </p:nvPr>
        </p:nvSpPr>
        <p:spPr>
          <a:xfrm>
            <a:off x="129894" y="-26902"/>
            <a:ext cx="11497163" cy="1057493"/>
          </a:xfrm>
          <a:prstGeom prst="rect">
            <a:avLst/>
          </a:prstGeom>
          <a:noFill/>
          <a:ln>
            <a:noFill/>
          </a:ln>
        </p:spPr>
        <p:txBody>
          <a:bodyPr spcFirstLastPara="1" wrap="square" lIns="91425" tIns="45700" rIns="91425" bIns="45700" anchor="b" anchorCtr="0">
            <a:noAutofit/>
          </a:bodyPr>
          <a:lstStyle/>
          <a:p>
            <a:pPr marL="0" lvl="0" indent="0" algn="ctr" rtl="0">
              <a:lnSpc>
                <a:spcPct val="90000"/>
              </a:lnSpc>
              <a:spcBef>
                <a:spcPts val="0"/>
              </a:spcBef>
              <a:spcAft>
                <a:spcPts val="0"/>
              </a:spcAft>
              <a:buClr>
                <a:srgbClr val="C00000"/>
              </a:buClr>
              <a:buSzPts val="4000"/>
              <a:buFont typeface="Calibri"/>
              <a:buNone/>
            </a:pPr>
            <a:r>
              <a:rPr lang="sv-SE" sz="4000" b="1">
                <a:solidFill>
                  <a:srgbClr val="C00000"/>
                </a:solidFill>
              </a:rPr>
              <a:t>Samtal i smågrupper utifrån boken ”Disability”</a:t>
            </a:r>
            <a:endParaRPr sz="4000" b="1">
              <a:solidFill>
                <a:srgbClr val="C00000"/>
              </a:solidFill>
            </a:endParaRPr>
          </a:p>
        </p:txBody>
      </p:sp>
      <p:grpSp>
        <p:nvGrpSpPr>
          <p:cNvPr id="191" name="Google Shape;191;p10"/>
          <p:cNvGrpSpPr/>
          <p:nvPr/>
        </p:nvGrpSpPr>
        <p:grpSpPr>
          <a:xfrm>
            <a:off x="7451494" y="5874026"/>
            <a:ext cx="4589230" cy="839668"/>
            <a:chOff x="7109726" y="5811495"/>
            <a:chExt cx="4930997" cy="902199"/>
          </a:xfrm>
        </p:grpSpPr>
        <p:pic>
          <p:nvPicPr>
            <p:cNvPr id="192" name="Google Shape;192;p10" descr="En bild som visar text&#10;&#10;Automatiskt genererad beskrivning"/>
            <p:cNvPicPr preferRelativeResize="0"/>
            <p:nvPr/>
          </p:nvPicPr>
          <p:blipFill rotWithShape="1">
            <a:blip r:embed="rId3">
              <a:alphaModFix/>
            </a:blip>
            <a:srcRect/>
            <a:stretch/>
          </p:blipFill>
          <p:spPr>
            <a:xfrm>
              <a:off x="9571596" y="5811495"/>
              <a:ext cx="2469127" cy="883906"/>
            </a:xfrm>
            <a:prstGeom prst="rect">
              <a:avLst/>
            </a:prstGeom>
            <a:noFill/>
            <a:ln>
              <a:noFill/>
            </a:ln>
          </p:spPr>
        </p:pic>
        <p:pic>
          <p:nvPicPr>
            <p:cNvPr id="193" name="Google Shape;193;p10" descr="En bild som visar text&#10;&#10;Automatiskt genererad beskrivning"/>
            <p:cNvPicPr preferRelativeResize="0"/>
            <p:nvPr/>
          </p:nvPicPr>
          <p:blipFill rotWithShape="1">
            <a:blip r:embed="rId4">
              <a:alphaModFix/>
            </a:blip>
            <a:srcRect t="30929" b="41926"/>
            <a:stretch/>
          </p:blipFill>
          <p:spPr>
            <a:xfrm>
              <a:off x="8266888" y="6385213"/>
              <a:ext cx="1210107" cy="328481"/>
            </a:xfrm>
            <a:prstGeom prst="rect">
              <a:avLst/>
            </a:prstGeom>
            <a:noFill/>
            <a:ln>
              <a:noFill/>
            </a:ln>
          </p:spPr>
        </p:pic>
        <p:pic>
          <p:nvPicPr>
            <p:cNvPr id="194" name="Google Shape;194;p10" descr="En bild som visar ritning&#10;&#10;Automatiskt genererad beskrivning"/>
            <p:cNvPicPr preferRelativeResize="0"/>
            <p:nvPr/>
          </p:nvPicPr>
          <p:blipFill rotWithShape="1">
            <a:blip r:embed="rId5">
              <a:alphaModFix/>
            </a:blip>
            <a:srcRect/>
            <a:stretch/>
          </p:blipFill>
          <p:spPr>
            <a:xfrm>
              <a:off x="7109726" y="5870687"/>
              <a:ext cx="2469128" cy="451765"/>
            </a:xfrm>
            <a:prstGeom prst="rect">
              <a:avLst/>
            </a:prstGeom>
            <a:noFill/>
            <a:ln>
              <a:noFill/>
            </a:ln>
          </p:spPr>
        </p:pic>
      </p:grpSp>
      <p:sp>
        <p:nvSpPr>
          <p:cNvPr id="195" name="Google Shape;195;p10"/>
          <p:cNvSpPr txBox="1">
            <a:spLocks noGrp="1"/>
          </p:cNvSpPr>
          <p:nvPr>
            <p:ph type="subTitle" idx="1"/>
          </p:nvPr>
        </p:nvSpPr>
        <p:spPr>
          <a:xfrm>
            <a:off x="512825" y="1350238"/>
            <a:ext cx="10731300" cy="4204200"/>
          </a:xfrm>
          <a:prstGeom prst="rect">
            <a:avLst/>
          </a:prstGeom>
          <a:noFill/>
          <a:ln>
            <a:noFill/>
          </a:ln>
        </p:spPr>
        <p:txBody>
          <a:bodyPr spcFirstLastPara="1" wrap="square" lIns="91425" tIns="45700" rIns="91425" bIns="45700" anchor="t" anchorCtr="0">
            <a:noAutofit/>
          </a:bodyPr>
          <a:lstStyle/>
          <a:p>
            <a:pPr marL="0" lvl="0" indent="0" algn="l" rtl="0">
              <a:lnSpc>
                <a:spcPct val="150000"/>
              </a:lnSpc>
              <a:spcBef>
                <a:spcPts val="0"/>
              </a:spcBef>
              <a:spcAft>
                <a:spcPts val="0"/>
              </a:spcAft>
              <a:buClr>
                <a:schemeClr val="dk1"/>
              </a:buClr>
              <a:buSzPts val="1344"/>
              <a:buNone/>
            </a:pPr>
            <a:r>
              <a:rPr lang="sv-SE" sz="1800" b="1"/>
              <a:t>Frågor: </a:t>
            </a:r>
            <a:endParaRPr sz="1800"/>
          </a:p>
          <a:p>
            <a:pPr marL="457200" lvl="0" indent="-342900" algn="l" rtl="0">
              <a:lnSpc>
                <a:spcPct val="150000"/>
              </a:lnSpc>
              <a:spcBef>
                <a:spcPts val="0"/>
              </a:spcBef>
              <a:spcAft>
                <a:spcPts val="0"/>
              </a:spcAft>
              <a:buSzPts val="1800"/>
              <a:buFont typeface="Calibri"/>
              <a:buAutoNum type="arabicPeriod"/>
            </a:pPr>
            <a:r>
              <a:rPr lang="sv-SE" sz="1800"/>
              <a:t>Vad har ni fastnat för i de personliga berättelserna? Hur kan de inspirera er i era sammanhang</a:t>
            </a:r>
            <a:endParaRPr sz="1800"/>
          </a:p>
          <a:p>
            <a:pPr marL="457200" lvl="0" indent="-342900" algn="l" rtl="0">
              <a:lnSpc>
                <a:spcPct val="150000"/>
              </a:lnSpc>
              <a:spcBef>
                <a:spcPts val="0"/>
              </a:spcBef>
              <a:spcAft>
                <a:spcPts val="0"/>
              </a:spcAft>
              <a:buSzPts val="1800"/>
              <a:buFont typeface="Calibri"/>
              <a:buAutoNum type="arabicPeriod"/>
            </a:pPr>
            <a:r>
              <a:rPr lang="sv-SE" sz="1800"/>
              <a:t>”Funktionsnedsatta är inte ett pastoralt problem utan en profetisk resurs” skriver John M Hull. Vad tänker ni att det betyder? Vilka tankar väcker den meningen? </a:t>
            </a:r>
            <a:endParaRPr sz="1800"/>
          </a:p>
          <a:p>
            <a:pPr marL="457200" lvl="0" indent="-342900" algn="l" rtl="0">
              <a:lnSpc>
                <a:spcPct val="150000"/>
              </a:lnSpc>
              <a:spcBef>
                <a:spcPts val="0"/>
              </a:spcBef>
              <a:spcAft>
                <a:spcPts val="0"/>
              </a:spcAft>
              <a:buSzPts val="1800"/>
              <a:buFont typeface="Calibri"/>
              <a:buAutoNum type="arabicPeriod"/>
            </a:pPr>
            <a:r>
              <a:rPr lang="sv-SE" sz="1800"/>
              <a:t>Hull ger oss en möjlig tolkning av bibelns ”helande-berättelser”. Han läser dem som att helande är ett borttagande av ett rituellt tabu som exkluderat personer från gemenskap och tillhörighet. Vad tänker ni om den tolkningen? Kan den hjälpa oss att inkludera fler?</a:t>
            </a:r>
            <a:endParaRPr sz="1800"/>
          </a:p>
          <a:p>
            <a:pPr marL="457200" lvl="0" indent="-342900" algn="l" rtl="0">
              <a:lnSpc>
                <a:spcPct val="150000"/>
              </a:lnSpc>
              <a:spcBef>
                <a:spcPts val="0"/>
              </a:spcBef>
              <a:spcAft>
                <a:spcPts val="0"/>
              </a:spcAft>
              <a:buSzPts val="1800"/>
              <a:buFont typeface="Calibri"/>
              <a:buAutoNum type="arabicPeriod"/>
            </a:pPr>
            <a:r>
              <a:rPr lang="sv-SE" sz="1800"/>
              <a:t>Vilka hinder och möjligheter ser ni i er församlingsmiljö för att inkludera de av oss med funktionshinder? </a:t>
            </a:r>
            <a:br>
              <a:rPr lang="sv-SE" sz="1800"/>
            </a:br>
            <a:r>
              <a:rPr lang="sv-SE" sz="1800"/>
              <a:t>Vad krävs för att undanröja dessa hinder och vad krävs för att ta vara på funktionsnedsatta som en profetisk resurs? </a:t>
            </a:r>
            <a:endParaRPr sz="1800"/>
          </a:p>
          <a:p>
            <a:pPr marL="0" lvl="0" indent="0" algn="l" rtl="0">
              <a:lnSpc>
                <a:spcPct val="150000"/>
              </a:lnSpc>
              <a:spcBef>
                <a:spcPts val="0"/>
              </a:spcBef>
              <a:spcAft>
                <a:spcPts val="0"/>
              </a:spcAft>
              <a:buClr>
                <a:schemeClr val="dk1"/>
              </a:buClr>
              <a:buSzPts val="1342"/>
              <a:buNone/>
            </a:pPr>
            <a:endParaRPr sz="2800"/>
          </a:p>
        </p:txBody>
      </p:sp>
      <p:grpSp>
        <p:nvGrpSpPr>
          <p:cNvPr id="196" name="Google Shape;196;p10"/>
          <p:cNvGrpSpPr/>
          <p:nvPr/>
        </p:nvGrpSpPr>
        <p:grpSpPr>
          <a:xfrm>
            <a:off x="9080771" y="4415389"/>
            <a:ext cx="2873907" cy="1458686"/>
            <a:chOff x="9514114" y="1"/>
            <a:chExt cx="2873907" cy="1458686"/>
          </a:xfrm>
        </p:grpSpPr>
        <p:pic>
          <p:nvPicPr>
            <p:cNvPr id="197" name="Google Shape;197;p10" descr="Kamera kontur"/>
            <p:cNvPicPr preferRelativeResize="0"/>
            <p:nvPr/>
          </p:nvPicPr>
          <p:blipFill rotWithShape="1">
            <a:blip r:embed="rId6">
              <a:alphaModFix/>
            </a:blip>
            <a:srcRect/>
            <a:stretch/>
          </p:blipFill>
          <p:spPr>
            <a:xfrm>
              <a:off x="9828412" y="298762"/>
              <a:ext cx="781575" cy="821152"/>
            </a:xfrm>
            <a:prstGeom prst="rect">
              <a:avLst/>
            </a:prstGeom>
            <a:noFill/>
            <a:ln>
              <a:noFill/>
            </a:ln>
          </p:spPr>
        </p:pic>
        <p:sp>
          <p:nvSpPr>
            <p:cNvPr id="198" name="Google Shape;198;p10"/>
            <p:cNvSpPr txBox="1"/>
            <p:nvPr/>
          </p:nvSpPr>
          <p:spPr>
            <a:xfrm>
              <a:off x="10597321" y="384225"/>
              <a:ext cx="1790700" cy="7080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000"/>
                <a:buFont typeface="Arial"/>
                <a:buNone/>
              </a:pPr>
              <a:r>
                <a:rPr lang="sv-SE" sz="2000" b="1" i="1" u="none" strike="noStrike" cap="none">
                  <a:solidFill>
                    <a:srgbClr val="000000"/>
                  </a:solidFill>
                  <a:latin typeface="Arial"/>
                  <a:ea typeface="Arial"/>
                  <a:cs typeface="Arial"/>
                  <a:sym typeface="Arial"/>
                </a:rPr>
                <a:t>Fota gärna frågorna!</a:t>
              </a:r>
              <a:endParaRPr sz="1400" b="0" i="0" u="none" strike="noStrike" cap="none">
                <a:solidFill>
                  <a:srgbClr val="000000"/>
                </a:solidFill>
                <a:latin typeface="Arial"/>
                <a:ea typeface="Arial"/>
                <a:cs typeface="Arial"/>
                <a:sym typeface="Arial"/>
              </a:endParaRPr>
            </a:p>
          </p:txBody>
        </p:sp>
        <p:sp>
          <p:nvSpPr>
            <p:cNvPr id="199" name="Google Shape;199;p10"/>
            <p:cNvSpPr/>
            <p:nvPr/>
          </p:nvSpPr>
          <p:spPr>
            <a:xfrm>
              <a:off x="9514114" y="1"/>
              <a:ext cx="2641252" cy="1458686"/>
            </a:xfrm>
            <a:prstGeom prst="leftArrow">
              <a:avLst>
                <a:gd name="adj1" fmla="val 50000"/>
                <a:gd name="adj2" fmla="val 50000"/>
              </a:avLst>
            </a:prstGeom>
            <a:noFill/>
            <a:ln w="25400"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gr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03"/>
        <p:cNvGrpSpPr/>
        <p:nvPr/>
      </p:nvGrpSpPr>
      <p:grpSpPr>
        <a:xfrm>
          <a:off x="0" y="0"/>
          <a:ext cx="0" cy="0"/>
          <a:chOff x="0" y="0"/>
          <a:chExt cx="0" cy="0"/>
        </a:xfrm>
      </p:grpSpPr>
      <p:sp>
        <p:nvSpPr>
          <p:cNvPr id="204" name="Google Shape;204;p11"/>
          <p:cNvSpPr/>
          <p:nvPr/>
        </p:nvSpPr>
        <p:spPr>
          <a:xfrm>
            <a:off x="-19877" y="-129208"/>
            <a:ext cx="12358868" cy="5915005"/>
          </a:xfrm>
          <a:prstGeom prst="rect">
            <a:avLst/>
          </a:prstGeom>
          <a:solidFill>
            <a:srgbClr val="C9C9C9"/>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205" name="Google Shape;205;p11"/>
          <p:cNvSpPr txBox="1">
            <a:spLocks noGrp="1"/>
          </p:cNvSpPr>
          <p:nvPr>
            <p:ph type="ctrTitle"/>
          </p:nvPr>
        </p:nvSpPr>
        <p:spPr>
          <a:xfrm>
            <a:off x="403050" y="-290350"/>
            <a:ext cx="11637674" cy="1139329"/>
          </a:xfrm>
          <a:prstGeom prst="rect">
            <a:avLst/>
          </a:prstGeom>
          <a:noFill/>
          <a:ln>
            <a:noFill/>
          </a:ln>
        </p:spPr>
        <p:txBody>
          <a:bodyPr spcFirstLastPara="1" wrap="square" lIns="91425" tIns="45700" rIns="91425" bIns="45700" anchor="b" anchorCtr="0">
            <a:noAutofit/>
          </a:bodyPr>
          <a:lstStyle/>
          <a:p>
            <a:pPr marL="0" lvl="0" indent="0" algn="ctr" rtl="0">
              <a:lnSpc>
                <a:spcPct val="90000"/>
              </a:lnSpc>
              <a:spcBef>
                <a:spcPts val="0"/>
              </a:spcBef>
              <a:spcAft>
                <a:spcPts val="0"/>
              </a:spcAft>
              <a:buClr>
                <a:srgbClr val="C00000"/>
              </a:buClr>
              <a:buSzPts val="4000"/>
              <a:buFont typeface="Calibri"/>
              <a:buNone/>
            </a:pPr>
            <a:r>
              <a:rPr lang="sv-SE" sz="4000" b="1">
                <a:solidFill>
                  <a:srgbClr val="C00000"/>
                </a:solidFill>
              </a:rPr>
              <a:t>15 minuters paus…</a:t>
            </a:r>
            <a:endParaRPr sz="4000" b="1">
              <a:solidFill>
                <a:srgbClr val="C00000"/>
              </a:solidFill>
            </a:endParaRPr>
          </a:p>
        </p:txBody>
      </p:sp>
      <p:grpSp>
        <p:nvGrpSpPr>
          <p:cNvPr id="206" name="Google Shape;206;p11"/>
          <p:cNvGrpSpPr/>
          <p:nvPr/>
        </p:nvGrpSpPr>
        <p:grpSpPr>
          <a:xfrm>
            <a:off x="7451494" y="5874026"/>
            <a:ext cx="4589230" cy="839668"/>
            <a:chOff x="7109726" y="5811495"/>
            <a:chExt cx="4930997" cy="902199"/>
          </a:xfrm>
        </p:grpSpPr>
        <p:pic>
          <p:nvPicPr>
            <p:cNvPr id="207" name="Google Shape;207;p11" descr="En bild som visar text&#10;&#10;Automatiskt genererad beskrivning"/>
            <p:cNvPicPr preferRelativeResize="0"/>
            <p:nvPr/>
          </p:nvPicPr>
          <p:blipFill rotWithShape="1">
            <a:blip r:embed="rId3">
              <a:alphaModFix/>
            </a:blip>
            <a:srcRect/>
            <a:stretch/>
          </p:blipFill>
          <p:spPr>
            <a:xfrm>
              <a:off x="9571596" y="5811495"/>
              <a:ext cx="2469127" cy="883906"/>
            </a:xfrm>
            <a:prstGeom prst="rect">
              <a:avLst/>
            </a:prstGeom>
            <a:noFill/>
            <a:ln>
              <a:noFill/>
            </a:ln>
          </p:spPr>
        </p:pic>
        <p:pic>
          <p:nvPicPr>
            <p:cNvPr id="208" name="Google Shape;208;p11" descr="En bild som visar text&#10;&#10;Automatiskt genererad beskrivning"/>
            <p:cNvPicPr preferRelativeResize="0"/>
            <p:nvPr/>
          </p:nvPicPr>
          <p:blipFill rotWithShape="1">
            <a:blip r:embed="rId4">
              <a:alphaModFix/>
            </a:blip>
            <a:srcRect t="30929" b="41926"/>
            <a:stretch/>
          </p:blipFill>
          <p:spPr>
            <a:xfrm>
              <a:off x="8266888" y="6385213"/>
              <a:ext cx="1210107" cy="328481"/>
            </a:xfrm>
            <a:prstGeom prst="rect">
              <a:avLst/>
            </a:prstGeom>
            <a:noFill/>
            <a:ln>
              <a:noFill/>
            </a:ln>
          </p:spPr>
        </p:pic>
        <p:pic>
          <p:nvPicPr>
            <p:cNvPr id="209" name="Google Shape;209;p11" descr="En bild som visar ritning&#10;&#10;Automatiskt genererad beskrivning"/>
            <p:cNvPicPr preferRelativeResize="0"/>
            <p:nvPr/>
          </p:nvPicPr>
          <p:blipFill rotWithShape="1">
            <a:blip r:embed="rId5">
              <a:alphaModFix/>
            </a:blip>
            <a:srcRect/>
            <a:stretch/>
          </p:blipFill>
          <p:spPr>
            <a:xfrm>
              <a:off x="7109726" y="5870687"/>
              <a:ext cx="2469128" cy="451765"/>
            </a:xfrm>
            <a:prstGeom prst="rect">
              <a:avLst/>
            </a:prstGeom>
            <a:noFill/>
            <a:ln>
              <a:noFill/>
            </a:ln>
          </p:spPr>
        </p:pic>
      </p:grpSp>
      <p:sp>
        <p:nvSpPr>
          <p:cNvPr id="210" name="Google Shape;210;p11"/>
          <p:cNvSpPr txBox="1">
            <a:spLocks noGrp="1"/>
          </p:cNvSpPr>
          <p:nvPr>
            <p:ph type="subTitle" idx="1"/>
          </p:nvPr>
        </p:nvSpPr>
        <p:spPr>
          <a:xfrm>
            <a:off x="694837" y="1634433"/>
            <a:ext cx="11497163" cy="4204322"/>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chemeClr val="dk1"/>
              </a:buClr>
              <a:buSzPts val="2800"/>
              <a:buNone/>
            </a:pPr>
            <a:endParaRPr sz="2800" b="1">
              <a:latin typeface="Calibri"/>
              <a:ea typeface="Calibri"/>
              <a:cs typeface="Calibri"/>
              <a:sym typeface="Calibri"/>
            </a:endParaRPr>
          </a:p>
          <a:p>
            <a:pPr marL="0" lvl="0" indent="0" algn="l" rtl="0">
              <a:lnSpc>
                <a:spcPct val="90000"/>
              </a:lnSpc>
              <a:spcBef>
                <a:spcPts val="1000"/>
              </a:spcBef>
              <a:spcAft>
                <a:spcPts val="0"/>
              </a:spcAft>
              <a:buClr>
                <a:schemeClr val="dk1"/>
              </a:buClr>
              <a:buSzPts val="2800"/>
              <a:buNone/>
            </a:pPr>
            <a:endParaRPr sz="2800" b="1">
              <a:latin typeface="Calibri"/>
              <a:ea typeface="Calibri"/>
              <a:cs typeface="Calibri"/>
              <a:sym typeface="Calibri"/>
            </a:endParaRPr>
          </a:p>
        </p:txBody>
      </p:sp>
      <p:pic>
        <p:nvPicPr>
          <p:cNvPr id="211" name="Google Shape;211;p11"/>
          <p:cNvPicPr preferRelativeResize="0"/>
          <p:nvPr/>
        </p:nvPicPr>
        <p:blipFill rotWithShape="1">
          <a:blip r:embed="rId6">
            <a:alphaModFix/>
          </a:blip>
          <a:srcRect/>
          <a:stretch/>
        </p:blipFill>
        <p:spPr>
          <a:xfrm>
            <a:off x="4010025" y="1212395"/>
            <a:ext cx="4171950" cy="4171950"/>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15"/>
        <p:cNvGrpSpPr/>
        <p:nvPr/>
      </p:nvGrpSpPr>
      <p:grpSpPr>
        <a:xfrm>
          <a:off x="0" y="0"/>
          <a:ext cx="0" cy="0"/>
          <a:chOff x="0" y="0"/>
          <a:chExt cx="0" cy="0"/>
        </a:xfrm>
      </p:grpSpPr>
      <p:sp>
        <p:nvSpPr>
          <p:cNvPr id="216" name="Google Shape;216;p12"/>
          <p:cNvSpPr/>
          <p:nvPr/>
        </p:nvSpPr>
        <p:spPr>
          <a:xfrm>
            <a:off x="-19877" y="-129208"/>
            <a:ext cx="12358868" cy="5915005"/>
          </a:xfrm>
          <a:prstGeom prst="rect">
            <a:avLst/>
          </a:prstGeom>
          <a:solidFill>
            <a:srgbClr val="C9C9C9"/>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217" name="Google Shape;217;p12"/>
          <p:cNvSpPr txBox="1">
            <a:spLocks noGrp="1"/>
          </p:cNvSpPr>
          <p:nvPr>
            <p:ph type="ctrTitle"/>
          </p:nvPr>
        </p:nvSpPr>
        <p:spPr>
          <a:xfrm>
            <a:off x="806244" y="144306"/>
            <a:ext cx="9805547" cy="1139329"/>
          </a:xfrm>
          <a:prstGeom prst="rect">
            <a:avLst/>
          </a:prstGeom>
          <a:noFill/>
          <a:ln>
            <a:noFill/>
          </a:ln>
        </p:spPr>
        <p:txBody>
          <a:bodyPr spcFirstLastPara="1" wrap="square" lIns="91425" tIns="45700" rIns="91425" bIns="45700" anchor="b" anchorCtr="0">
            <a:noAutofit/>
          </a:bodyPr>
          <a:lstStyle/>
          <a:p>
            <a:pPr marL="0" lvl="0" indent="0" algn="l" rtl="0">
              <a:lnSpc>
                <a:spcPct val="90000"/>
              </a:lnSpc>
              <a:spcBef>
                <a:spcPts val="0"/>
              </a:spcBef>
              <a:spcAft>
                <a:spcPts val="0"/>
              </a:spcAft>
              <a:buClr>
                <a:srgbClr val="C00000"/>
              </a:buClr>
              <a:buSzPts val="4000"/>
              <a:buNone/>
            </a:pPr>
            <a:r>
              <a:rPr lang="sv-SE" sz="4000" b="1">
                <a:solidFill>
                  <a:srgbClr val="C00000"/>
                </a:solidFill>
              </a:rPr>
              <a:t>Gunilla Lindén om </a:t>
            </a:r>
            <a:endParaRPr sz="4000" b="1">
              <a:solidFill>
                <a:srgbClr val="C00000"/>
              </a:solidFill>
            </a:endParaRPr>
          </a:p>
          <a:p>
            <a:pPr marL="0" lvl="0" indent="0" algn="l" rtl="0">
              <a:lnSpc>
                <a:spcPct val="90000"/>
              </a:lnSpc>
              <a:spcBef>
                <a:spcPts val="0"/>
              </a:spcBef>
              <a:spcAft>
                <a:spcPts val="0"/>
              </a:spcAft>
              <a:buClr>
                <a:srgbClr val="C00000"/>
              </a:buClr>
              <a:buSzPts val="4000"/>
              <a:buNone/>
            </a:pPr>
            <a:r>
              <a:rPr lang="sv-SE" sz="4000" b="1">
                <a:solidFill>
                  <a:srgbClr val="C00000"/>
                </a:solidFill>
              </a:rPr>
              <a:t>funktionshinder</a:t>
            </a:r>
            <a:endParaRPr sz="4000" b="1">
              <a:solidFill>
                <a:srgbClr val="C00000"/>
              </a:solidFill>
            </a:endParaRPr>
          </a:p>
        </p:txBody>
      </p:sp>
      <p:grpSp>
        <p:nvGrpSpPr>
          <p:cNvPr id="218" name="Google Shape;218;p12"/>
          <p:cNvGrpSpPr/>
          <p:nvPr/>
        </p:nvGrpSpPr>
        <p:grpSpPr>
          <a:xfrm>
            <a:off x="7451494" y="5874026"/>
            <a:ext cx="4589230" cy="839668"/>
            <a:chOff x="7109726" y="5811495"/>
            <a:chExt cx="4930997" cy="902199"/>
          </a:xfrm>
        </p:grpSpPr>
        <p:pic>
          <p:nvPicPr>
            <p:cNvPr id="219" name="Google Shape;219;p12" descr="En bild som visar text&#10;&#10;Automatiskt genererad beskrivning"/>
            <p:cNvPicPr preferRelativeResize="0"/>
            <p:nvPr/>
          </p:nvPicPr>
          <p:blipFill rotWithShape="1">
            <a:blip r:embed="rId3">
              <a:alphaModFix/>
            </a:blip>
            <a:srcRect/>
            <a:stretch/>
          </p:blipFill>
          <p:spPr>
            <a:xfrm>
              <a:off x="9571596" y="5811495"/>
              <a:ext cx="2469127" cy="883906"/>
            </a:xfrm>
            <a:prstGeom prst="rect">
              <a:avLst/>
            </a:prstGeom>
            <a:noFill/>
            <a:ln>
              <a:noFill/>
            </a:ln>
          </p:spPr>
        </p:pic>
        <p:pic>
          <p:nvPicPr>
            <p:cNvPr id="220" name="Google Shape;220;p12" descr="En bild som visar text&#10;&#10;Automatiskt genererad beskrivning"/>
            <p:cNvPicPr preferRelativeResize="0"/>
            <p:nvPr/>
          </p:nvPicPr>
          <p:blipFill rotWithShape="1">
            <a:blip r:embed="rId4">
              <a:alphaModFix/>
            </a:blip>
            <a:srcRect t="30929" b="41926"/>
            <a:stretch/>
          </p:blipFill>
          <p:spPr>
            <a:xfrm>
              <a:off x="8266888" y="6385213"/>
              <a:ext cx="1210107" cy="328481"/>
            </a:xfrm>
            <a:prstGeom prst="rect">
              <a:avLst/>
            </a:prstGeom>
            <a:noFill/>
            <a:ln>
              <a:noFill/>
            </a:ln>
          </p:spPr>
        </p:pic>
        <p:pic>
          <p:nvPicPr>
            <p:cNvPr id="221" name="Google Shape;221;p12" descr="En bild som visar ritning&#10;&#10;Automatiskt genererad beskrivning"/>
            <p:cNvPicPr preferRelativeResize="0"/>
            <p:nvPr/>
          </p:nvPicPr>
          <p:blipFill rotWithShape="1">
            <a:blip r:embed="rId5">
              <a:alphaModFix/>
            </a:blip>
            <a:srcRect/>
            <a:stretch/>
          </p:blipFill>
          <p:spPr>
            <a:xfrm>
              <a:off x="7109726" y="5870687"/>
              <a:ext cx="2469128" cy="451765"/>
            </a:xfrm>
            <a:prstGeom prst="rect">
              <a:avLst/>
            </a:prstGeom>
            <a:noFill/>
            <a:ln>
              <a:noFill/>
            </a:ln>
          </p:spPr>
        </p:pic>
      </p:grpSp>
      <p:sp>
        <p:nvSpPr>
          <p:cNvPr id="222" name="Google Shape;222;p12"/>
          <p:cNvSpPr txBox="1">
            <a:spLocks noGrp="1"/>
          </p:cNvSpPr>
          <p:nvPr>
            <p:ph type="subTitle" idx="1"/>
          </p:nvPr>
        </p:nvSpPr>
        <p:spPr>
          <a:xfrm>
            <a:off x="1277326" y="1660335"/>
            <a:ext cx="9144000" cy="3379800"/>
          </a:xfrm>
          <a:prstGeom prst="rect">
            <a:avLst/>
          </a:prstGeom>
          <a:noFill/>
          <a:ln>
            <a:noFill/>
          </a:ln>
        </p:spPr>
        <p:txBody>
          <a:bodyPr spcFirstLastPara="1" wrap="square" lIns="91425" tIns="45700" rIns="91425" bIns="45700" anchor="t" anchorCtr="0">
            <a:noAutofit/>
          </a:bodyPr>
          <a:lstStyle/>
          <a:p>
            <a:pPr marL="457200" lvl="0" indent="-406400" algn="l" rtl="0">
              <a:lnSpc>
                <a:spcPct val="90000"/>
              </a:lnSpc>
              <a:spcBef>
                <a:spcPts val="1000"/>
              </a:spcBef>
              <a:spcAft>
                <a:spcPts val="0"/>
              </a:spcAft>
              <a:buSzPts val="2400"/>
              <a:buNone/>
            </a:pPr>
            <a:endParaRPr/>
          </a:p>
          <a:p>
            <a:pPr marL="457200" lvl="0" indent="-406400" algn="l" rtl="0">
              <a:lnSpc>
                <a:spcPct val="90000"/>
              </a:lnSpc>
              <a:spcBef>
                <a:spcPts val="1000"/>
              </a:spcBef>
              <a:spcAft>
                <a:spcPts val="0"/>
              </a:spcAft>
              <a:buSzPts val="2400"/>
              <a:buNone/>
            </a:pPr>
            <a:r>
              <a:rPr lang="sv-SE" sz="3000"/>
              <a:t>Hur blir vi mer inkluderande församlingar?</a:t>
            </a:r>
            <a:endParaRPr sz="3000"/>
          </a:p>
          <a:p>
            <a:pPr marL="457200" lvl="0" indent="-406400" algn="l" rtl="0">
              <a:lnSpc>
                <a:spcPct val="90000"/>
              </a:lnSpc>
              <a:spcBef>
                <a:spcPts val="1000"/>
              </a:spcBef>
              <a:spcAft>
                <a:spcPts val="0"/>
              </a:spcAft>
              <a:buSzPts val="2400"/>
              <a:buNone/>
            </a:pPr>
            <a:endParaRPr sz="3000"/>
          </a:p>
          <a:p>
            <a:pPr marL="457200" lvl="0" indent="-406400" algn="l" rtl="0">
              <a:lnSpc>
                <a:spcPct val="90000"/>
              </a:lnSpc>
              <a:spcBef>
                <a:spcPts val="1000"/>
              </a:spcBef>
              <a:spcAft>
                <a:spcPts val="0"/>
              </a:spcAft>
              <a:buSzPts val="2400"/>
              <a:buNone/>
            </a:pPr>
            <a:r>
              <a:rPr lang="sv-SE" sz="3000"/>
              <a:t>Lärdomar, erfarenheter och utmaningar </a:t>
            </a:r>
            <a:endParaRPr/>
          </a:p>
          <a:p>
            <a:pPr marL="457200" lvl="0" indent="-406400" algn="l" rtl="0">
              <a:lnSpc>
                <a:spcPct val="90000"/>
              </a:lnSpc>
              <a:spcBef>
                <a:spcPts val="1000"/>
              </a:spcBef>
              <a:spcAft>
                <a:spcPts val="0"/>
              </a:spcAft>
              <a:buSzPts val="2400"/>
              <a:buNone/>
            </a:pPr>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26"/>
        <p:cNvGrpSpPr/>
        <p:nvPr/>
      </p:nvGrpSpPr>
      <p:grpSpPr>
        <a:xfrm>
          <a:off x="0" y="0"/>
          <a:ext cx="0" cy="0"/>
          <a:chOff x="0" y="0"/>
          <a:chExt cx="0" cy="0"/>
        </a:xfrm>
      </p:grpSpPr>
      <p:sp>
        <p:nvSpPr>
          <p:cNvPr id="227" name="Google Shape;227;p14"/>
          <p:cNvSpPr/>
          <p:nvPr/>
        </p:nvSpPr>
        <p:spPr>
          <a:xfrm>
            <a:off x="0" y="-99391"/>
            <a:ext cx="12358868" cy="5915005"/>
          </a:xfrm>
          <a:prstGeom prst="rect">
            <a:avLst/>
          </a:prstGeom>
          <a:solidFill>
            <a:srgbClr val="C9C9C9"/>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228" name="Google Shape;228;p14"/>
          <p:cNvSpPr txBox="1">
            <a:spLocks noGrp="1"/>
          </p:cNvSpPr>
          <p:nvPr>
            <p:ph type="ctrTitle"/>
          </p:nvPr>
        </p:nvSpPr>
        <p:spPr>
          <a:xfrm>
            <a:off x="-434733" y="-289911"/>
            <a:ext cx="9093600" cy="1139400"/>
          </a:xfrm>
          <a:prstGeom prst="rect">
            <a:avLst/>
          </a:prstGeom>
          <a:noFill/>
          <a:ln>
            <a:noFill/>
          </a:ln>
        </p:spPr>
        <p:txBody>
          <a:bodyPr spcFirstLastPara="1" wrap="square" lIns="91425" tIns="45700" rIns="91425" bIns="45700" anchor="b" anchorCtr="0">
            <a:noAutofit/>
          </a:bodyPr>
          <a:lstStyle/>
          <a:p>
            <a:pPr marL="0" lvl="0" indent="0" algn="ctr" rtl="0">
              <a:lnSpc>
                <a:spcPct val="90000"/>
              </a:lnSpc>
              <a:spcBef>
                <a:spcPts val="0"/>
              </a:spcBef>
              <a:spcAft>
                <a:spcPts val="0"/>
              </a:spcAft>
              <a:buClr>
                <a:srgbClr val="C00000"/>
              </a:buClr>
              <a:buSzPts val="4000"/>
              <a:buFont typeface="Calibri"/>
              <a:buNone/>
            </a:pPr>
            <a:r>
              <a:rPr lang="sv-SE" sz="4000" b="1">
                <a:solidFill>
                  <a:srgbClr val="C00000"/>
                </a:solidFill>
              </a:rPr>
              <a:t>15 min paus &amp; frågor inför samtal</a:t>
            </a:r>
            <a:endParaRPr sz="4000" b="1">
              <a:solidFill>
                <a:srgbClr val="C00000"/>
              </a:solidFill>
            </a:endParaRPr>
          </a:p>
        </p:txBody>
      </p:sp>
      <p:grpSp>
        <p:nvGrpSpPr>
          <p:cNvPr id="229" name="Google Shape;229;p14"/>
          <p:cNvGrpSpPr/>
          <p:nvPr/>
        </p:nvGrpSpPr>
        <p:grpSpPr>
          <a:xfrm>
            <a:off x="7451494" y="5874026"/>
            <a:ext cx="4589230" cy="839668"/>
            <a:chOff x="7109726" y="5811495"/>
            <a:chExt cx="4930997" cy="902199"/>
          </a:xfrm>
        </p:grpSpPr>
        <p:pic>
          <p:nvPicPr>
            <p:cNvPr id="230" name="Google Shape;230;p14" descr="En bild som visar text&#10;&#10;Automatiskt genererad beskrivning"/>
            <p:cNvPicPr preferRelativeResize="0"/>
            <p:nvPr/>
          </p:nvPicPr>
          <p:blipFill rotWithShape="1">
            <a:blip r:embed="rId3">
              <a:alphaModFix/>
            </a:blip>
            <a:srcRect/>
            <a:stretch/>
          </p:blipFill>
          <p:spPr>
            <a:xfrm>
              <a:off x="9571596" y="5811495"/>
              <a:ext cx="2469127" cy="883906"/>
            </a:xfrm>
            <a:prstGeom prst="rect">
              <a:avLst/>
            </a:prstGeom>
            <a:noFill/>
            <a:ln>
              <a:noFill/>
            </a:ln>
          </p:spPr>
        </p:pic>
        <p:pic>
          <p:nvPicPr>
            <p:cNvPr id="231" name="Google Shape;231;p14" descr="En bild som visar text&#10;&#10;Automatiskt genererad beskrivning"/>
            <p:cNvPicPr preferRelativeResize="0"/>
            <p:nvPr/>
          </p:nvPicPr>
          <p:blipFill rotWithShape="1">
            <a:blip r:embed="rId4">
              <a:alphaModFix/>
            </a:blip>
            <a:srcRect t="30929" b="41926"/>
            <a:stretch/>
          </p:blipFill>
          <p:spPr>
            <a:xfrm>
              <a:off x="8266888" y="6385213"/>
              <a:ext cx="1210107" cy="328481"/>
            </a:xfrm>
            <a:prstGeom prst="rect">
              <a:avLst/>
            </a:prstGeom>
            <a:noFill/>
            <a:ln>
              <a:noFill/>
            </a:ln>
          </p:spPr>
        </p:pic>
        <p:pic>
          <p:nvPicPr>
            <p:cNvPr id="232" name="Google Shape;232;p14" descr="En bild som visar ritning&#10;&#10;Automatiskt genererad beskrivning"/>
            <p:cNvPicPr preferRelativeResize="0"/>
            <p:nvPr/>
          </p:nvPicPr>
          <p:blipFill rotWithShape="1">
            <a:blip r:embed="rId5">
              <a:alphaModFix/>
            </a:blip>
            <a:srcRect/>
            <a:stretch/>
          </p:blipFill>
          <p:spPr>
            <a:xfrm>
              <a:off x="7109726" y="5870687"/>
              <a:ext cx="2469128" cy="451765"/>
            </a:xfrm>
            <a:prstGeom prst="rect">
              <a:avLst/>
            </a:prstGeom>
            <a:noFill/>
            <a:ln>
              <a:noFill/>
            </a:ln>
          </p:spPr>
        </p:pic>
      </p:grpSp>
      <p:sp>
        <p:nvSpPr>
          <p:cNvPr id="233" name="Google Shape;233;p14"/>
          <p:cNvSpPr txBox="1">
            <a:spLocks noGrp="1"/>
          </p:cNvSpPr>
          <p:nvPr>
            <p:ph type="subTitle" idx="1"/>
          </p:nvPr>
        </p:nvSpPr>
        <p:spPr>
          <a:xfrm>
            <a:off x="612766" y="1159522"/>
            <a:ext cx="8492700" cy="4204200"/>
          </a:xfrm>
          <a:prstGeom prst="rect">
            <a:avLst/>
          </a:prstGeom>
          <a:noFill/>
          <a:ln>
            <a:noFill/>
          </a:ln>
        </p:spPr>
        <p:txBody>
          <a:bodyPr spcFirstLastPara="1" wrap="square" lIns="91425" tIns="45700" rIns="91425" bIns="45700" anchor="t" anchorCtr="0">
            <a:noAutofit/>
          </a:bodyPr>
          <a:lstStyle/>
          <a:p>
            <a:pPr marL="0" marR="38100" lvl="0" indent="0" algn="l" rtl="0">
              <a:lnSpc>
                <a:spcPct val="100000"/>
              </a:lnSpc>
              <a:spcBef>
                <a:spcPts val="0"/>
              </a:spcBef>
              <a:spcAft>
                <a:spcPts val="0"/>
              </a:spcAft>
              <a:buNone/>
            </a:pPr>
            <a:r>
              <a:rPr lang="sv-SE" sz="3600" b="1"/>
              <a:t>Gunilla avslutar sin föreläsning med två frågor:</a:t>
            </a:r>
            <a:endParaRPr sz="3600" b="1"/>
          </a:p>
          <a:p>
            <a:pPr marL="0" marR="38100" lvl="0" indent="0" algn="l" rtl="0">
              <a:lnSpc>
                <a:spcPct val="100000"/>
              </a:lnSpc>
              <a:spcBef>
                <a:spcPts val="0"/>
              </a:spcBef>
              <a:spcAft>
                <a:spcPts val="0"/>
              </a:spcAft>
              <a:buNone/>
            </a:pPr>
            <a:endParaRPr sz="3600"/>
          </a:p>
          <a:p>
            <a:pPr marL="0" marR="38100" lvl="0" indent="0" algn="l" rtl="0">
              <a:lnSpc>
                <a:spcPct val="100000"/>
              </a:lnSpc>
              <a:spcBef>
                <a:spcPts val="0"/>
              </a:spcBef>
              <a:spcAft>
                <a:spcPts val="0"/>
              </a:spcAft>
              <a:buNone/>
            </a:pPr>
            <a:r>
              <a:rPr lang="sv-SE" sz="3600"/>
              <a:t>1. Vad tänker och känner du just nu kring det du hört?</a:t>
            </a:r>
            <a:br>
              <a:rPr lang="sv-SE" sz="3600"/>
            </a:br>
            <a:endParaRPr sz="3600"/>
          </a:p>
          <a:p>
            <a:pPr marL="0" marR="38100" lvl="0" indent="0" algn="l" rtl="0">
              <a:lnSpc>
                <a:spcPct val="100000"/>
              </a:lnSpc>
              <a:spcBef>
                <a:spcPts val="0"/>
              </a:spcBef>
              <a:spcAft>
                <a:spcPts val="0"/>
              </a:spcAft>
              <a:buNone/>
            </a:pPr>
            <a:r>
              <a:rPr lang="sv-SE" sz="3600"/>
              <a:t>2. Om du skulle återberätta det du hört – vad skulle du berätta då?</a:t>
            </a:r>
            <a:endParaRPr sz="4990" b="1">
              <a:latin typeface="Calibri"/>
              <a:ea typeface="Calibri"/>
              <a:cs typeface="Calibri"/>
              <a:sym typeface="Calibri"/>
            </a:endParaRPr>
          </a:p>
        </p:txBody>
      </p:sp>
      <p:pic>
        <p:nvPicPr>
          <p:cNvPr id="234" name="Google Shape;234;p14"/>
          <p:cNvPicPr preferRelativeResize="0"/>
          <p:nvPr/>
        </p:nvPicPr>
        <p:blipFill rotWithShape="1">
          <a:blip r:embed="rId6">
            <a:alphaModFix/>
          </a:blip>
          <a:srcRect/>
          <a:stretch/>
        </p:blipFill>
        <p:spPr>
          <a:xfrm>
            <a:off x="9105480" y="0"/>
            <a:ext cx="3086520" cy="3086520"/>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38"/>
        <p:cNvGrpSpPr/>
        <p:nvPr/>
      </p:nvGrpSpPr>
      <p:grpSpPr>
        <a:xfrm>
          <a:off x="0" y="0"/>
          <a:ext cx="0" cy="0"/>
          <a:chOff x="0" y="0"/>
          <a:chExt cx="0" cy="0"/>
        </a:xfrm>
      </p:grpSpPr>
      <p:sp>
        <p:nvSpPr>
          <p:cNvPr id="239" name="Google Shape;239;p15"/>
          <p:cNvSpPr/>
          <p:nvPr/>
        </p:nvSpPr>
        <p:spPr>
          <a:xfrm>
            <a:off x="0" y="-99391"/>
            <a:ext cx="12358868" cy="5915005"/>
          </a:xfrm>
          <a:prstGeom prst="rect">
            <a:avLst/>
          </a:prstGeom>
          <a:solidFill>
            <a:srgbClr val="C9C9C9"/>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240" name="Google Shape;240;p15"/>
          <p:cNvSpPr txBox="1">
            <a:spLocks noGrp="1"/>
          </p:cNvSpPr>
          <p:nvPr>
            <p:ph type="ctrTitle"/>
          </p:nvPr>
        </p:nvSpPr>
        <p:spPr>
          <a:xfrm>
            <a:off x="-1025882" y="144306"/>
            <a:ext cx="11637674" cy="1139329"/>
          </a:xfrm>
          <a:prstGeom prst="rect">
            <a:avLst/>
          </a:prstGeom>
          <a:noFill/>
          <a:ln>
            <a:noFill/>
          </a:ln>
        </p:spPr>
        <p:txBody>
          <a:bodyPr spcFirstLastPara="1" wrap="square" lIns="91425" tIns="45700" rIns="91425" bIns="45700" anchor="b" anchorCtr="0">
            <a:noAutofit/>
          </a:bodyPr>
          <a:lstStyle/>
          <a:p>
            <a:pPr marL="0" lvl="0" indent="0" algn="ctr" rtl="0">
              <a:lnSpc>
                <a:spcPct val="90000"/>
              </a:lnSpc>
              <a:spcBef>
                <a:spcPts val="0"/>
              </a:spcBef>
              <a:spcAft>
                <a:spcPts val="0"/>
              </a:spcAft>
              <a:buClr>
                <a:srgbClr val="C00000"/>
              </a:buClr>
              <a:buSzPts val="4000"/>
              <a:buFont typeface="Calibri"/>
              <a:buNone/>
            </a:pPr>
            <a:r>
              <a:rPr lang="sv-SE" sz="4000" b="1">
                <a:solidFill>
                  <a:srgbClr val="C00000"/>
                </a:solidFill>
              </a:rPr>
              <a:t>Att tänka på innan ni påbörjar samtalet</a:t>
            </a:r>
            <a:endParaRPr sz="4000" b="1">
              <a:solidFill>
                <a:srgbClr val="C00000"/>
              </a:solidFill>
            </a:endParaRPr>
          </a:p>
        </p:txBody>
      </p:sp>
      <p:grpSp>
        <p:nvGrpSpPr>
          <p:cNvPr id="241" name="Google Shape;241;p15"/>
          <p:cNvGrpSpPr/>
          <p:nvPr/>
        </p:nvGrpSpPr>
        <p:grpSpPr>
          <a:xfrm>
            <a:off x="7451494" y="5874026"/>
            <a:ext cx="4589230" cy="839668"/>
            <a:chOff x="7109726" y="5811495"/>
            <a:chExt cx="4930997" cy="902199"/>
          </a:xfrm>
        </p:grpSpPr>
        <p:pic>
          <p:nvPicPr>
            <p:cNvPr id="242" name="Google Shape;242;p15" descr="En bild som visar text&#10;&#10;Automatiskt genererad beskrivning"/>
            <p:cNvPicPr preferRelativeResize="0"/>
            <p:nvPr/>
          </p:nvPicPr>
          <p:blipFill rotWithShape="1">
            <a:blip r:embed="rId3">
              <a:alphaModFix/>
            </a:blip>
            <a:srcRect/>
            <a:stretch/>
          </p:blipFill>
          <p:spPr>
            <a:xfrm>
              <a:off x="9571596" y="5811495"/>
              <a:ext cx="2469127" cy="883906"/>
            </a:xfrm>
            <a:prstGeom prst="rect">
              <a:avLst/>
            </a:prstGeom>
            <a:noFill/>
            <a:ln>
              <a:noFill/>
            </a:ln>
          </p:spPr>
        </p:pic>
        <p:pic>
          <p:nvPicPr>
            <p:cNvPr id="243" name="Google Shape;243;p15" descr="En bild som visar text&#10;&#10;Automatiskt genererad beskrivning"/>
            <p:cNvPicPr preferRelativeResize="0"/>
            <p:nvPr/>
          </p:nvPicPr>
          <p:blipFill rotWithShape="1">
            <a:blip r:embed="rId4">
              <a:alphaModFix/>
            </a:blip>
            <a:srcRect t="30929" b="41926"/>
            <a:stretch/>
          </p:blipFill>
          <p:spPr>
            <a:xfrm>
              <a:off x="8266888" y="6385213"/>
              <a:ext cx="1210107" cy="328481"/>
            </a:xfrm>
            <a:prstGeom prst="rect">
              <a:avLst/>
            </a:prstGeom>
            <a:noFill/>
            <a:ln>
              <a:noFill/>
            </a:ln>
          </p:spPr>
        </p:pic>
        <p:pic>
          <p:nvPicPr>
            <p:cNvPr id="244" name="Google Shape;244;p15" descr="En bild som visar ritning&#10;&#10;Automatiskt genererad beskrivning"/>
            <p:cNvPicPr preferRelativeResize="0"/>
            <p:nvPr/>
          </p:nvPicPr>
          <p:blipFill rotWithShape="1">
            <a:blip r:embed="rId5">
              <a:alphaModFix/>
            </a:blip>
            <a:srcRect/>
            <a:stretch/>
          </p:blipFill>
          <p:spPr>
            <a:xfrm>
              <a:off x="7109726" y="5870687"/>
              <a:ext cx="2469128" cy="451765"/>
            </a:xfrm>
            <a:prstGeom prst="rect">
              <a:avLst/>
            </a:prstGeom>
            <a:noFill/>
            <a:ln>
              <a:noFill/>
            </a:ln>
          </p:spPr>
        </p:pic>
      </p:grpSp>
      <p:sp>
        <p:nvSpPr>
          <p:cNvPr id="245" name="Google Shape;245;p15"/>
          <p:cNvSpPr txBox="1">
            <a:spLocks noGrp="1"/>
          </p:cNvSpPr>
          <p:nvPr>
            <p:ph type="subTitle" idx="1"/>
          </p:nvPr>
        </p:nvSpPr>
        <p:spPr>
          <a:xfrm>
            <a:off x="694837" y="1634433"/>
            <a:ext cx="11497163" cy="4204322"/>
          </a:xfrm>
          <a:prstGeom prst="rect">
            <a:avLst/>
          </a:prstGeom>
          <a:noFill/>
          <a:ln>
            <a:noFill/>
          </a:ln>
        </p:spPr>
        <p:txBody>
          <a:bodyPr spcFirstLastPara="1" wrap="square" lIns="91425" tIns="45700" rIns="91425" bIns="45700" anchor="t" anchorCtr="0">
            <a:noAutofit/>
          </a:bodyPr>
          <a:lstStyle/>
          <a:p>
            <a:pPr marL="457200" lvl="0" indent="-457200" algn="l" rtl="0">
              <a:lnSpc>
                <a:spcPct val="150000"/>
              </a:lnSpc>
              <a:spcBef>
                <a:spcPts val="0"/>
              </a:spcBef>
              <a:spcAft>
                <a:spcPts val="0"/>
              </a:spcAft>
              <a:buSzPts val="1446"/>
              <a:buFont typeface="Arial"/>
              <a:buChar char="•"/>
            </a:pPr>
            <a:r>
              <a:rPr lang="sv-SE" sz="2800"/>
              <a:t>Bestäm vem i gruppen som fördelar ordet</a:t>
            </a:r>
            <a:endParaRPr/>
          </a:p>
          <a:p>
            <a:pPr marL="457200" lvl="0" indent="-457200" algn="l" rtl="0">
              <a:lnSpc>
                <a:spcPct val="150000"/>
              </a:lnSpc>
              <a:spcBef>
                <a:spcPts val="0"/>
              </a:spcBef>
              <a:spcAft>
                <a:spcPts val="0"/>
              </a:spcAft>
              <a:buSzPts val="1446"/>
              <a:buFont typeface="Arial"/>
              <a:buChar char="•"/>
            </a:pPr>
            <a:r>
              <a:rPr lang="sv-SE" sz="2800"/>
              <a:t>Bestäm vem i gruppen som för korta minnesanteckningar</a:t>
            </a:r>
            <a:endParaRPr/>
          </a:p>
          <a:p>
            <a:pPr marL="457200" lvl="0" indent="-457200" algn="l" rtl="0">
              <a:lnSpc>
                <a:spcPct val="150000"/>
              </a:lnSpc>
              <a:spcBef>
                <a:spcPts val="0"/>
              </a:spcBef>
              <a:spcAft>
                <a:spcPts val="0"/>
              </a:spcAft>
              <a:buSzPts val="1446"/>
              <a:buFont typeface="Arial"/>
              <a:buChar char="•"/>
            </a:pPr>
            <a:r>
              <a:rPr lang="sv-SE" sz="2800"/>
              <a:t>Skicka </a:t>
            </a:r>
            <a:r>
              <a:rPr lang="sv-SE" sz="2800" u="sng"/>
              <a:t>korta,</a:t>
            </a:r>
            <a:r>
              <a:rPr lang="sv-SE" sz="2800"/>
              <a:t> anonymiserade minnesanteckningar till: </a:t>
            </a:r>
            <a:r>
              <a:rPr lang="sv-SE" sz="2800">
                <a:solidFill>
                  <a:srgbClr val="0070C0"/>
                </a:solidFill>
              </a:rPr>
              <a:t>christina.bystrom@svenskakyrkan.se</a:t>
            </a:r>
            <a:endParaRPr/>
          </a:p>
          <a:p>
            <a:pPr marL="0" lvl="0" indent="0" algn="l" rtl="0">
              <a:lnSpc>
                <a:spcPct val="70000"/>
              </a:lnSpc>
              <a:spcBef>
                <a:spcPts val="0"/>
              </a:spcBef>
              <a:spcAft>
                <a:spcPts val="0"/>
              </a:spcAft>
              <a:buClr>
                <a:schemeClr val="dk1"/>
              </a:buClr>
              <a:buSzPts val="2590"/>
              <a:buNone/>
            </a:pPr>
            <a:endParaRPr sz="2590" b="1">
              <a:latin typeface="Calibri"/>
              <a:ea typeface="Calibri"/>
              <a:cs typeface="Calibri"/>
              <a:sym typeface="Calibri"/>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49"/>
        <p:cNvGrpSpPr/>
        <p:nvPr/>
      </p:nvGrpSpPr>
      <p:grpSpPr>
        <a:xfrm>
          <a:off x="0" y="0"/>
          <a:ext cx="0" cy="0"/>
          <a:chOff x="0" y="0"/>
          <a:chExt cx="0" cy="0"/>
        </a:xfrm>
      </p:grpSpPr>
      <p:sp>
        <p:nvSpPr>
          <p:cNvPr id="250" name="Google Shape;250;p16"/>
          <p:cNvSpPr/>
          <p:nvPr/>
        </p:nvSpPr>
        <p:spPr>
          <a:xfrm>
            <a:off x="-83434" y="-99391"/>
            <a:ext cx="12358868" cy="5915005"/>
          </a:xfrm>
          <a:prstGeom prst="rect">
            <a:avLst/>
          </a:prstGeom>
          <a:solidFill>
            <a:srgbClr val="C9C9C9"/>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251" name="Google Shape;251;p16"/>
          <p:cNvSpPr txBox="1">
            <a:spLocks noGrp="1"/>
          </p:cNvSpPr>
          <p:nvPr>
            <p:ph type="ctrTitle"/>
          </p:nvPr>
        </p:nvSpPr>
        <p:spPr>
          <a:xfrm>
            <a:off x="7772400" y="-410382"/>
            <a:ext cx="4757057" cy="1139329"/>
          </a:xfrm>
          <a:prstGeom prst="rect">
            <a:avLst/>
          </a:prstGeom>
          <a:noFill/>
          <a:ln>
            <a:noFill/>
          </a:ln>
        </p:spPr>
        <p:txBody>
          <a:bodyPr spcFirstLastPara="1" wrap="square" lIns="91425" tIns="45700" rIns="91425" bIns="45700" anchor="b" anchorCtr="0">
            <a:noAutofit/>
          </a:bodyPr>
          <a:lstStyle/>
          <a:p>
            <a:pPr marL="0" lvl="0" indent="0" algn="ctr" rtl="0">
              <a:lnSpc>
                <a:spcPct val="90000"/>
              </a:lnSpc>
              <a:spcBef>
                <a:spcPts val="0"/>
              </a:spcBef>
              <a:spcAft>
                <a:spcPts val="0"/>
              </a:spcAft>
              <a:buClr>
                <a:srgbClr val="C00000"/>
              </a:buClr>
              <a:buSzPts val="4000"/>
              <a:buFont typeface="Calibri"/>
              <a:buNone/>
            </a:pPr>
            <a:r>
              <a:rPr lang="sv-SE" sz="4000" b="1">
                <a:solidFill>
                  <a:srgbClr val="C00000"/>
                </a:solidFill>
              </a:rPr>
              <a:t>Frågorna - igen</a:t>
            </a:r>
            <a:endParaRPr sz="4000" b="1">
              <a:solidFill>
                <a:srgbClr val="C00000"/>
              </a:solidFill>
            </a:endParaRPr>
          </a:p>
        </p:txBody>
      </p:sp>
      <p:grpSp>
        <p:nvGrpSpPr>
          <p:cNvPr id="252" name="Google Shape;252;p16"/>
          <p:cNvGrpSpPr/>
          <p:nvPr/>
        </p:nvGrpSpPr>
        <p:grpSpPr>
          <a:xfrm>
            <a:off x="7451494" y="5874026"/>
            <a:ext cx="4589230" cy="839668"/>
            <a:chOff x="7109726" y="5811495"/>
            <a:chExt cx="4930997" cy="902199"/>
          </a:xfrm>
        </p:grpSpPr>
        <p:pic>
          <p:nvPicPr>
            <p:cNvPr id="253" name="Google Shape;253;p16" descr="En bild som visar text&#10;&#10;Automatiskt genererad beskrivning"/>
            <p:cNvPicPr preferRelativeResize="0"/>
            <p:nvPr/>
          </p:nvPicPr>
          <p:blipFill rotWithShape="1">
            <a:blip r:embed="rId3">
              <a:alphaModFix/>
            </a:blip>
            <a:srcRect/>
            <a:stretch/>
          </p:blipFill>
          <p:spPr>
            <a:xfrm>
              <a:off x="9571596" y="5811495"/>
              <a:ext cx="2469127" cy="883906"/>
            </a:xfrm>
            <a:prstGeom prst="rect">
              <a:avLst/>
            </a:prstGeom>
            <a:noFill/>
            <a:ln>
              <a:noFill/>
            </a:ln>
          </p:spPr>
        </p:pic>
        <p:pic>
          <p:nvPicPr>
            <p:cNvPr id="254" name="Google Shape;254;p16" descr="En bild som visar text&#10;&#10;Automatiskt genererad beskrivning"/>
            <p:cNvPicPr preferRelativeResize="0"/>
            <p:nvPr/>
          </p:nvPicPr>
          <p:blipFill rotWithShape="1">
            <a:blip r:embed="rId4">
              <a:alphaModFix/>
            </a:blip>
            <a:srcRect t="30929" b="41926"/>
            <a:stretch/>
          </p:blipFill>
          <p:spPr>
            <a:xfrm>
              <a:off x="8266888" y="6385213"/>
              <a:ext cx="1210107" cy="328481"/>
            </a:xfrm>
            <a:prstGeom prst="rect">
              <a:avLst/>
            </a:prstGeom>
            <a:noFill/>
            <a:ln>
              <a:noFill/>
            </a:ln>
          </p:spPr>
        </p:pic>
        <p:pic>
          <p:nvPicPr>
            <p:cNvPr id="255" name="Google Shape;255;p16" descr="En bild som visar ritning&#10;&#10;Automatiskt genererad beskrivning"/>
            <p:cNvPicPr preferRelativeResize="0"/>
            <p:nvPr/>
          </p:nvPicPr>
          <p:blipFill rotWithShape="1">
            <a:blip r:embed="rId5">
              <a:alphaModFix/>
            </a:blip>
            <a:srcRect/>
            <a:stretch/>
          </p:blipFill>
          <p:spPr>
            <a:xfrm>
              <a:off x="7109726" y="5870687"/>
              <a:ext cx="2469128" cy="451765"/>
            </a:xfrm>
            <a:prstGeom prst="rect">
              <a:avLst/>
            </a:prstGeom>
            <a:noFill/>
            <a:ln>
              <a:noFill/>
            </a:ln>
          </p:spPr>
        </p:pic>
      </p:grpSp>
      <p:sp>
        <p:nvSpPr>
          <p:cNvPr id="256" name="Google Shape;256;p16"/>
          <p:cNvSpPr txBox="1">
            <a:spLocks noGrp="1"/>
          </p:cNvSpPr>
          <p:nvPr>
            <p:ph type="subTitle" idx="1"/>
          </p:nvPr>
        </p:nvSpPr>
        <p:spPr>
          <a:xfrm>
            <a:off x="435009" y="870633"/>
            <a:ext cx="8492700" cy="4204200"/>
          </a:xfrm>
          <a:prstGeom prst="rect">
            <a:avLst/>
          </a:prstGeom>
          <a:noFill/>
          <a:ln>
            <a:noFill/>
          </a:ln>
        </p:spPr>
        <p:txBody>
          <a:bodyPr spcFirstLastPara="1" wrap="square" lIns="91425" tIns="45700" rIns="91425" bIns="45700" anchor="t" anchorCtr="0">
            <a:noAutofit/>
          </a:bodyPr>
          <a:lstStyle/>
          <a:p>
            <a:pPr marL="0" marR="38100" lvl="0" indent="0" algn="l" rtl="0">
              <a:lnSpc>
                <a:spcPct val="100000"/>
              </a:lnSpc>
              <a:spcBef>
                <a:spcPts val="0"/>
              </a:spcBef>
              <a:spcAft>
                <a:spcPts val="0"/>
              </a:spcAft>
              <a:buClr>
                <a:schemeClr val="dk1"/>
              </a:buClr>
              <a:buSzPts val="1100"/>
              <a:buFont typeface="Arial"/>
              <a:buNone/>
            </a:pPr>
            <a:r>
              <a:rPr lang="sv-SE" sz="3600" b="1"/>
              <a:t>Gunilla avslutar sin föreläsning med två frågor:</a:t>
            </a:r>
            <a:endParaRPr sz="3600" b="1"/>
          </a:p>
          <a:p>
            <a:pPr marL="0" marR="38100" lvl="0" indent="0" algn="l" rtl="0">
              <a:lnSpc>
                <a:spcPct val="100000"/>
              </a:lnSpc>
              <a:spcBef>
                <a:spcPts val="0"/>
              </a:spcBef>
              <a:spcAft>
                <a:spcPts val="0"/>
              </a:spcAft>
              <a:buClr>
                <a:schemeClr val="dk1"/>
              </a:buClr>
              <a:buSzPts val="1100"/>
              <a:buFont typeface="Arial"/>
              <a:buNone/>
            </a:pPr>
            <a:endParaRPr sz="3600"/>
          </a:p>
          <a:p>
            <a:pPr marL="0" marR="38100" lvl="0" indent="0" algn="l" rtl="0">
              <a:lnSpc>
                <a:spcPct val="100000"/>
              </a:lnSpc>
              <a:spcBef>
                <a:spcPts val="0"/>
              </a:spcBef>
              <a:spcAft>
                <a:spcPts val="0"/>
              </a:spcAft>
              <a:buClr>
                <a:schemeClr val="dk1"/>
              </a:buClr>
              <a:buSzPts val="1100"/>
              <a:buFont typeface="Arial"/>
              <a:buNone/>
            </a:pPr>
            <a:r>
              <a:rPr lang="sv-SE" sz="3600"/>
              <a:t>1. Vad tänker och känner du just nu kring det du hört?</a:t>
            </a:r>
            <a:br>
              <a:rPr lang="sv-SE" sz="3600"/>
            </a:br>
            <a:endParaRPr sz="3600"/>
          </a:p>
          <a:p>
            <a:pPr marL="0" marR="38100" lvl="0" indent="0" algn="l" rtl="0">
              <a:lnSpc>
                <a:spcPct val="100000"/>
              </a:lnSpc>
              <a:spcBef>
                <a:spcPts val="0"/>
              </a:spcBef>
              <a:spcAft>
                <a:spcPts val="0"/>
              </a:spcAft>
              <a:buClr>
                <a:schemeClr val="dk1"/>
              </a:buClr>
              <a:buSzPts val="1100"/>
              <a:buFont typeface="Arial"/>
              <a:buNone/>
            </a:pPr>
            <a:r>
              <a:rPr lang="sv-SE" sz="3600"/>
              <a:t>2. Om du skulle återberätta det du hört – vad skulle du berätta då?</a:t>
            </a:r>
            <a:endParaRPr sz="2500" b="1"/>
          </a:p>
          <a:p>
            <a:pPr marL="0" lvl="0" indent="0" algn="l" rtl="0">
              <a:lnSpc>
                <a:spcPct val="70000"/>
              </a:lnSpc>
              <a:spcBef>
                <a:spcPts val="1200"/>
              </a:spcBef>
              <a:spcAft>
                <a:spcPts val="0"/>
              </a:spcAft>
              <a:buSzPts val="2400"/>
              <a:buNone/>
            </a:pPr>
            <a:endParaRPr sz="2590" b="1"/>
          </a:p>
        </p:txBody>
      </p:sp>
      <p:grpSp>
        <p:nvGrpSpPr>
          <p:cNvPr id="257" name="Google Shape;257;p16"/>
          <p:cNvGrpSpPr/>
          <p:nvPr/>
        </p:nvGrpSpPr>
        <p:grpSpPr>
          <a:xfrm>
            <a:off x="9184189" y="2483315"/>
            <a:ext cx="2873828" cy="1458686"/>
            <a:chOff x="9514114" y="1"/>
            <a:chExt cx="2873828" cy="1458686"/>
          </a:xfrm>
        </p:grpSpPr>
        <p:pic>
          <p:nvPicPr>
            <p:cNvPr id="258" name="Google Shape;258;p16" descr="Kamera kontur"/>
            <p:cNvPicPr preferRelativeResize="0"/>
            <p:nvPr/>
          </p:nvPicPr>
          <p:blipFill rotWithShape="1">
            <a:blip r:embed="rId6">
              <a:alphaModFix/>
            </a:blip>
            <a:srcRect/>
            <a:stretch/>
          </p:blipFill>
          <p:spPr>
            <a:xfrm>
              <a:off x="9828412" y="298762"/>
              <a:ext cx="781575" cy="821152"/>
            </a:xfrm>
            <a:prstGeom prst="rect">
              <a:avLst/>
            </a:prstGeom>
            <a:noFill/>
            <a:ln>
              <a:noFill/>
            </a:ln>
          </p:spPr>
        </p:pic>
        <p:sp>
          <p:nvSpPr>
            <p:cNvPr id="259" name="Google Shape;259;p16"/>
            <p:cNvSpPr txBox="1"/>
            <p:nvPr/>
          </p:nvSpPr>
          <p:spPr>
            <a:xfrm>
              <a:off x="10597321" y="384225"/>
              <a:ext cx="1790621" cy="635698"/>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000"/>
                <a:buFont typeface="Arial"/>
                <a:buNone/>
              </a:pPr>
              <a:r>
                <a:rPr lang="sv-SE" sz="2000" b="1" i="1" u="none" strike="noStrike" cap="none">
                  <a:solidFill>
                    <a:srgbClr val="000000"/>
                  </a:solidFill>
                  <a:latin typeface="Arial"/>
                  <a:ea typeface="Arial"/>
                  <a:cs typeface="Arial"/>
                  <a:sym typeface="Arial"/>
                </a:rPr>
                <a:t>Fota gärna frågorna!</a:t>
              </a:r>
              <a:endParaRPr sz="1400" b="0" i="0" u="none" strike="noStrike" cap="none">
                <a:solidFill>
                  <a:srgbClr val="000000"/>
                </a:solidFill>
                <a:latin typeface="Arial"/>
                <a:ea typeface="Arial"/>
                <a:cs typeface="Arial"/>
                <a:sym typeface="Arial"/>
              </a:endParaRPr>
            </a:p>
          </p:txBody>
        </p:sp>
        <p:sp>
          <p:nvSpPr>
            <p:cNvPr id="260" name="Google Shape;260;p16"/>
            <p:cNvSpPr/>
            <p:nvPr/>
          </p:nvSpPr>
          <p:spPr>
            <a:xfrm>
              <a:off x="9514114" y="1"/>
              <a:ext cx="2641252" cy="1458686"/>
            </a:xfrm>
            <a:prstGeom prst="leftArrow">
              <a:avLst>
                <a:gd name="adj1" fmla="val 50000"/>
                <a:gd name="adj2" fmla="val 50000"/>
              </a:avLst>
            </a:prstGeom>
            <a:noFill/>
            <a:ln w="25400"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gr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64"/>
        <p:cNvGrpSpPr/>
        <p:nvPr/>
      </p:nvGrpSpPr>
      <p:grpSpPr>
        <a:xfrm>
          <a:off x="0" y="0"/>
          <a:ext cx="0" cy="0"/>
          <a:chOff x="0" y="0"/>
          <a:chExt cx="0" cy="0"/>
        </a:xfrm>
      </p:grpSpPr>
      <p:sp>
        <p:nvSpPr>
          <p:cNvPr id="265" name="Google Shape;265;p18"/>
          <p:cNvSpPr/>
          <p:nvPr/>
        </p:nvSpPr>
        <p:spPr>
          <a:xfrm>
            <a:off x="10886" y="-99391"/>
            <a:ext cx="12358868" cy="5915005"/>
          </a:xfrm>
          <a:prstGeom prst="rect">
            <a:avLst/>
          </a:prstGeom>
          <a:solidFill>
            <a:srgbClr val="C9C9C9"/>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266" name="Google Shape;266;p18"/>
          <p:cNvSpPr txBox="1">
            <a:spLocks noGrp="1"/>
          </p:cNvSpPr>
          <p:nvPr>
            <p:ph type="ctrTitle"/>
          </p:nvPr>
        </p:nvSpPr>
        <p:spPr>
          <a:xfrm>
            <a:off x="500741" y="-122410"/>
            <a:ext cx="6529649" cy="1139329"/>
          </a:xfrm>
          <a:prstGeom prst="rect">
            <a:avLst/>
          </a:prstGeom>
          <a:noFill/>
          <a:ln>
            <a:noFill/>
          </a:ln>
        </p:spPr>
        <p:txBody>
          <a:bodyPr spcFirstLastPara="1" wrap="square" lIns="91425" tIns="45700" rIns="91425" bIns="45700" anchor="b" anchorCtr="0">
            <a:noAutofit/>
          </a:bodyPr>
          <a:lstStyle/>
          <a:p>
            <a:pPr marL="0" lvl="0" indent="0" algn="ctr" rtl="0">
              <a:lnSpc>
                <a:spcPct val="90000"/>
              </a:lnSpc>
              <a:spcBef>
                <a:spcPts val="0"/>
              </a:spcBef>
              <a:spcAft>
                <a:spcPts val="0"/>
              </a:spcAft>
              <a:buClr>
                <a:srgbClr val="C00000"/>
              </a:buClr>
              <a:buSzPts val="4000"/>
              <a:buFont typeface="Calibri"/>
              <a:buNone/>
            </a:pPr>
            <a:r>
              <a:rPr lang="sv-SE" sz="4000" b="1">
                <a:solidFill>
                  <a:srgbClr val="C00000"/>
                </a:solidFill>
              </a:rPr>
              <a:t>Hemuppgifter till nästa gång</a:t>
            </a:r>
            <a:endParaRPr sz="4000" b="1">
              <a:solidFill>
                <a:srgbClr val="C00000"/>
              </a:solidFill>
            </a:endParaRPr>
          </a:p>
        </p:txBody>
      </p:sp>
      <p:grpSp>
        <p:nvGrpSpPr>
          <p:cNvPr id="267" name="Google Shape;267;p18"/>
          <p:cNvGrpSpPr/>
          <p:nvPr/>
        </p:nvGrpSpPr>
        <p:grpSpPr>
          <a:xfrm>
            <a:off x="7451494" y="5874026"/>
            <a:ext cx="4589230" cy="839668"/>
            <a:chOff x="7109726" y="5811495"/>
            <a:chExt cx="4930997" cy="902199"/>
          </a:xfrm>
        </p:grpSpPr>
        <p:pic>
          <p:nvPicPr>
            <p:cNvPr id="268" name="Google Shape;268;p18" descr="En bild som visar text&#10;&#10;Automatiskt genererad beskrivning"/>
            <p:cNvPicPr preferRelativeResize="0"/>
            <p:nvPr/>
          </p:nvPicPr>
          <p:blipFill rotWithShape="1">
            <a:blip r:embed="rId3">
              <a:alphaModFix/>
            </a:blip>
            <a:srcRect/>
            <a:stretch/>
          </p:blipFill>
          <p:spPr>
            <a:xfrm>
              <a:off x="9571596" y="5811495"/>
              <a:ext cx="2469127" cy="883906"/>
            </a:xfrm>
            <a:prstGeom prst="rect">
              <a:avLst/>
            </a:prstGeom>
            <a:noFill/>
            <a:ln>
              <a:noFill/>
            </a:ln>
          </p:spPr>
        </p:pic>
        <p:pic>
          <p:nvPicPr>
            <p:cNvPr id="269" name="Google Shape;269;p18" descr="En bild som visar text&#10;&#10;Automatiskt genererad beskrivning"/>
            <p:cNvPicPr preferRelativeResize="0"/>
            <p:nvPr/>
          </p:nvPicPr>
          <p:blipFill rotWithShape="1">
            <a:blip r:embed="rId4">
              <a:alphaModFix/>
            </a:blip>
            <a:srcRect t="30929" b="41926"/>
            <a:stretch/>
          </p:blipFill>
          <p:spPr>
            <a:xfrm>
              <a:off x="8266888" y="6385213"/>
              <a:ext cx="1210107" cy="328481"/>
            </a:xfrm>
            <a:prstGeom prst="rect">
              <a:avLst/>
            </a:prstGeom>
            <a:noFill/>
            <a:ln>
              <a:noFill/>
            </a:ln>
          </p:spPr>
        </p:pic>
        <p:pic>
          <p:nvPicPr>
            <p:cNvPr id="270" name="Google Shape;270;p18" descr="En bild som visar ritning&#10;&#10;Automatiskt genererad beskrivning"/>
            <p:cNvPicPr preferRelativeResize="0"/>
            <p:nvPr/>
          </p:nvPicPr>
          <p:blipFill rotWithShape="1">
            <a:blip r:embed="rId5">
              <a:alphaModFix/>
            </a:blip>
            <a:srcRect/>
            <a:stretch/>
          </p:blipFill>
          <p:spPr>
            <a:xfrm>
              <a:off x="7109726" y="5870687"/>
              <a:ext cx="2469128" cy="451765"/>
            </a:xfrm>
            <a:prstGeom prst="rect">
              <a:avLst/>
            </a:prstGeom>
            <a:noFill/>
            <a:ln>
              <a:noFill/>
            </a:ln>
          </p:spPr>
        </p:pic>
      </p:grpSp>
      <p:sp>
        <p:nvSpPr>
          <p:cNvPr id="271" name="Google Shape;271;p18"/>
          <p:cNvSpPr txBox="1">
            <a:spLocks noGrp="1"/>
          </p:cNvSpPr>
          <p:nvPr>
            <p:ph type="subTitle" idx="1"/>
          </p:nvPr>
        </p:nvSpPr>
        <p:spPr>
          <a:xfrm>
            <a:off x="694800" y="1016925"/>
            <a:ext cx="10691700" cy="4857300"/>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chemeClr val="dk1"/>
              </a:buClr>
              <a:buSzPts val="2800"/>
              <a:buNone/>
            </a:pPr>
            <a:endParaRPr b="1"/>
          </a:p>
          <a:p>
            <a:pPr marL="457200" lvl="0" indent="-355600" algn="l" rtl="0">
              <a:lnSpc>
                <a:spcPct val="150000"/>
              </a:lnSpc>
              <a:spcBef>
                <a:spcPts val="0"/>
              </a:spcBef>
              <a:spcAft>
                <a:spcPts val="0"/>
              </a:spcAft>
              <a:buSzPts val="2000"/>
              <a:buFont typeface="Calibri"/>
              <a:buAutoNum type="arabicPeriod"/>
            </a:pPr>
            <a:r>
              <a:rPr lang="sv-SE" sz="2000"/>
              <a:t>”Funktionsnedsatta är inte ett pastoralt problem utan en profetisk resurs” skriver John M Hull. Vad tänker ni att det betyder? Vilka tankar väcker den meningen? </a:t>
            </a:r>
            <a:endParaRPr sz="2000"/>
          </a:p>
          <a:p>
            <a:pPr marL="457200" lvl="0" indent="-355600" algn="l" rtl="0">
              <a:lnSpc>
                <a:spcPct val="150000"/>
              </a:lnSpc>
              <a:spcBef>
                <a:spcPts val="0"/>
              </a:spcBef>
              <a:spcAft>
                <a:spcPts val="0"/>
              </a:spcAft>
              <a:buSzPts val="2000"/>
              <a:buFont typeface="Calibri"/>
              <a:buAutoNum type="arabicPeriod"/>
            </a:pPr>
            <a:r>
              <a:rPr lang="sv-SE" sz="2000"/>
              <a:t>Hull ger oss en möjlig tolkning av bibelns ”helande-berättelser”. Han läser dem som att helande är ett borttagande av ett rituellt tabu som exkluderat personer från gemenskap och tillhörighet. Vad tänker ni om den tolkningen? Kan den hjälpa oss att inkludera fler?</a:t>
            </a:r>
            <a:endParaRPr sz="2000"/>
          </a:p>
          <a:p>
            <a:pPr marL="457200" lvl="0" indent="-361950" algn="l" rtl="0">
              <a:lnSpc>
                <a:spcPct val="150000"/>
              </a:lnSpc>
              <a:spcBef>
                <a:spcPts val="0"/>
              </a:spcBef>
              <a:spcAft>
                <a:spcPts val="0"/>
              </a:spcAft>
              <a:buSzPts val="2100"/>
              <a:buFont typeface="Calibri"/>
              <a:buAutoNum type="arabicPeriod"/>
            </a:pPr>
            <a:r>
              <a:rPr lang="sv-SE" sz="1900"/>
              <a:t>Vilka hinder och möjligheter ser ni i er församlingsmiljö för att inkludera de av oss med funktionshinder? </a:t>
            </a:r>
            <a:br>
              <a:rPr lang="sv-SE" sz="1900"/>
            </a:br>
            <a:r>
              <a:rPr lang="sv-SE" sz="1900"/>
              <a:t>Vad krävs för att undanröja dessa hinder och vad krävs för att ta vara på funktionsnedsatta som en profetisk resurs? </a:t>
            </a:r>
            <a:endParaRPr sz="2100"/>
          </a:p>
          <a:p>
            <a:pPr marL="457200" lvl="0" indent="-355600" algn="l" rtl="0">
              <a:lnSpc>
                <a:spcPct val="150000"/>
              </a:lnSpc>
              <a:spcBef>
                <a:spcPts val="0"/>
              </a:spcBef>
              <a:spcAft>
                <a:spcPts val="0"/>
              </a:spcAft>
              <a:buSzPts val="2000"/>
              <a:buFont typeface="Calibri"/>
              <a:buAutoNum type="arabicPeriod"/>
            </a:pPr>
            <a:r>
              <a:rPr lang="sv-SE" sz="2000"/>
              <a:t>Vad tar ni med er från Gunillas föreläsning? </a:t>
            </a:r>
            <a:endParaRPr sz="2000"/>
          </a:p>
          <a:p>
            <a:pPr marL="457200" lvl="0" indent="-228600" algn="l" rtl="0">
              <a:lnSpc>
                <a:spcPct val="90000"/>
              </a:lnSpc>
              <a:spcBef>
                <a:spcPts val="0"/>
              </a:spcBef>
              <a:spcAft>
                <a:spcPts val="0"/>
              </a:spcAft>
              <a:buSzPts val="2800"/>
              <a:buNone/>
            </a:pPr>
            <a:endParaRPr sz="2800" b="1">
              <a:latin typeface="Calibri"/>
              <a:ea typeface="Calibri"/>
              <a:cs typeface="Calibri"/>
              <a:sym typeface="Calibri"/>
            </a:endParaRPr>
          </a:p>
          <a:p>
            <a:pPr marL="0" lvl="0" indent="0" algn="l" rtl="0">
              <a:lnSpc>
                <a:spcPct val="90000"/>
              </a:lnSpc>
              <a:spcBef>
                <a:spcPts val="1000"/>
              </a:spcBef>
              <a:spcAft>
                <a:spcPts val="0"/>
              </a:spcAft>
              <a:buSzPts val="2400"/>
              <a:buNone/>
            </a:pPr>
            <a:endParaRPr sz="2800"/>
          </a:p>
        </p:txBody>
      </p:sp>
      <p:grpSp>
        <p:nvGrpSpPr>
          <p:cNvPr id="272" name="Google Shape;272;p18"/>
          <p:cNvGrpSpPr/>
          <p:nvPr/>
        </p:nvGrpSpPr>
        <p:grpSpPr>
          <a:xfrm>
            <a:off x="9514114" y="1"/>
            <a:ext cx="2873828" cy="1458686"/>
            <a:chOff x="9514114" y="1"/>
            <a:chExt cx="2873828" cy="1458686"/>
          </a:xfrm>
        </p:grpSpPr>
        <p:pic>
          <p:nvPicPr>
            <p:cNvPr id="273" name="Google Shape;273;p18" descr="Kamera kontur"/>
            <p:cNvPicPr preferRelativeResize="0"/>
            <p:nvPr/>
          </p:nvPicPr>
          <p:blipFill rotWithShape="1">
            <a:blip r:embed="rId6">
              <a:alphaModFix/>
            </a:blip>
            <a:srcRect/>
            <a:stretch/>
          </p:blipFill>
          <p:spPr>
            <a:xfrm>
              <a:off x="9828412" y="298762"/>
              <a:ext cx="781575" cy="821152"/>
            </a:xfrm>
            <a:prstGeom prst="rect">
              <a:avLst/>
            </a:prstGeom>
            <a:noFill/>
            <a:ln>
              <a:noFill/>
            </a:ln>
          </p:spPr>
        </p:pic>
        <p:sp>
          <p:nvSpPr>
            <p:cNvPr id="274" name="Google Shape;274;p18"/>
            <p:cNvSpPr txBox="1"/>
            <p:nvPr/>
          </p:nvSpPr>
          <p:spPr>
            <a:xfrm>
              <a:off x="10597321" y="384225"/>
              <a:ext cx="1790621" cy="635698"/>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000"/>
                <a:buFont typeface="Arial"/>
                <a:buNone/>
              </a:pPr>
              <a:r>
                <a:rPr lang="sv-SE" sz="2000" b="1" i="1" u="none" strike="noStrike" cap="none">
                  <a:solidFill>
                    <a:srgbClr val="000000"/>
                  </a:solidFill>
                  <a:latin typeface="Arial"/>
                  <a:ea typeface="Arial"/>
                  <a:cs typeface="Arial"/>
                  <a:sym typeface="Arial"/>
                </a:rPr>
                <a:t>Fota gärna frågorna!</a:t>
              </a:r>
              <a:endParaRPr sz="1400" b="0" i="0" u="none" strike="noStrike" cap="none">
                <a:solidFill>
                  <a:srgbClr val="000000"/>
                </a:solidFill>
                <a:latin typeface="Arial"/>
                <a:ea typeface="Arial"/>
                <a:cs typeface="Arial"/>
                <a:sym typeface="Arial"/>
              </a:endParaRPr>
            </a:p>
          </p:txBody>
        </p:sp>
        <p:sp>
          <p:nvSpPr>
            <p:cNvPr id="275" name="Google Shape;275;p18"/>
            <p:cNvSpPr/>
            <p:nvPr/>
          </p:nvSpPr>
          <p:spPr>
            <a:xfrm>
              <a:off x="9514114" y="1"/>
              <a:ext cx="2641252" cy="1458686"/>
            </a:xfrm>
            <a:prstGeom prst="leftArrow">
              <a:avLst>
                <a:gd name="adj1" fmla="val 50000"/>
                <a:gd name="adj2" fmla="val 50000"/>
              </a:avLst>
            </a:prstGeom>
            <a:noFill/>
            <a:ln w="25400"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gr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79"/>
        <p:cNvGrpSpPr/>
        <p:nvPr/>
      </p:nvGrpSpPr>
      <p:grpSpPr>
        <a:xfrm>
          <a:off x="0" y="0"/>
          <a:ext cx="0" cy="0"/>
          <a:chOff x="0" y="0"/>
          <a:chExt cx="0" cy="0"/>
        </a:xfrm>
      </p:grpSpPr>
      <p:sp>
        <p:nvSpPr>
          <p:cNvPr id="280" name="Google Shape;280;gcbc388db70_0_10"/>
          <p:cNvSpPr/>
          <p:nvPr/>
        </p:nvSpPr>
        <p:spPr>
          <a:xfrm>
            <a:off x="0" y="-99391"/>
            <a:ext cx="12358800" cy="5915100"/>
          </a:xfrm>
          <a:prstGeom prst="rect">
            <a:avLst/>
          </a:prstGeom>
          <a:solidFill>
            <a:srgbClr val="C9C9C9"/>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281" name="Google Shape;281;gcbc388db70_0_10"/>
          <p:cNvSpPr txBox="1">
            <a:spLocks noGrp="1"/>
          </p:cNvSpPr>
          <p:nvPr>
            <p:ph type="ctrTitle"/>
          </p:nvPr>
        </p:nvSpPr>
        <p:spPr>
          <a:xfrm>
            <a:off x="261257" y="197857"/>
            <a:ext cx="5310300" cy="1139400"/>
          </a:xfrm>
          <a:prstGeom prst="rect">
            <a:avLst/>
          </a:prstGeom>
          <a:noFill/>
          <a:ln>
            <a:noFill/>
          </a:ln>
        </p:spPr>
        <p:txBody>
          <a:bodyPr spcFirstLastPara="1" wrap="square" lIns="91425" tIns="45700" rIns="91425" bIns="45700" anchor="b" anchorCtr="0">
            <a:noAutofit/>
          </a:bodyPr>
          <a:lstStyle/>
          <a:p>
            <a:pPr marL="0" lvl="0" indent="0" algn="ctr" rtl="0">
              <a:lnSpc>
                <a:spcPct val="90000"/>
              </a:lnSpc>
              <a:spcBef>
                <a:spcPts val="0"/>
              </a:spcBef>
              <a:spcAft>
                <a:spcPts val="0"/>
              </a:spcAft>
              <a:buClr>
                <a:srgbClr val="C00000"/>
              </a:buClr>
              <a:buSzPts val="4000"/>
              <a:buFont typeface="Calibri"/>
              <a:buNone/>
            </a:pPr>
            <a:r>
              <a:rPr lang="sv-SE" sz="4000" b="1">
                <a:solidFill>
                  <a:srgbClr val="C00000"/>
                </a:solidFill>
              </a:rPr>
              <a:t>Fördjupning för den som vill</a:t>
            </a:r>
            <a:endParaRPr sz="4000" b="1">
              <a:solidFill>
                <a:srgbClr val="C00000"/>
              </a:solidFill>
            </a:endParaRPr>
          </a:p>
        </p:txBody>
      </p:sp>
      <p:grpSp>
        <p:nvGrpSpPr>
          <p:cNvPr id="282" name="Google Shape;282;gcbc388db70_0_10"/>
          <p:cNvGrpSpPr/>
          <p:nvPr/>
        </p:nvGrpSpPr>
        <p:grpSpPr>
          <a:xfrm>
            <a:off x="7451564" y="5874081"/>
            <a:ext cx="4589279" cy="839676"/>
            <a:chOff x="7109726" y="5811495"/>
            <a:chExt cx="4930997" cy="902199"/>
          </a:xfrm>
        </p:grpSpPr>
        <p:pic>
          <p:nvPicPr>
            <p:cNvPr id="283" name="Google Shape;283;gcbc388db70_0_10" descr="En bild som visar text&#10;&#10;Automatiskt genererad beskrivning"/>
            <p:cNvPicPr preferRelativeResize="0"/>
            <p:nvPr/>
          </p:nvPicPr>
          <p:blipFill rotWithShape="1">
            <a:blip r:embed="rId3">
              <a:alphaModFix/>
            </a:blip>
            <a:srcRect/>
            <a:stretch/>
          </p:blipFill>
          <p:spPr>
            <a:xfrm>
              <a:off x="9571596" y="5811495"/>
              <a:ext cx="2469126" cy="883906"/>
            </a:xfrm>
            <a:prstGeom prst="rect">
              <a:avLst/>
            </a:prstGeom>
            <a:noFill/>
            <a:ln>
              <a:noFill/>
            </a:ln>
          </p:spPr>
        </p:pic>
        <p:pic>
          <p:nvPicPr>
            <p:cNvPr id="284" name="Google Shape;284;gcbc388db70_0_10" descr="En bild som visar text&#10;&#10;Automatiskt genererad beskrivning"/>
            <p:cNvPicPr preferRelativeResize="0"/>
            <p:nvPr/>
          </p:nvPicPr>
          <p:blipFill rotWithShape="1">
            <a:blip r:embed="rId4">
              <a:alphaModFix/>
            </a:blip>
            <a:srcRect t="30929" b="41925"/>
            <a:stretch/>
          </p:blipFill>
          <p:spPr>
            <a:xfrm>
              <a:off x="8266888" y="6385213"/>
              <a:ext cx="1210107" cy="328481"/>
            </a:xfrm>
            <a:prstGeom prst="rect">
              <a:avLst/>
            </a:prstGeom>
            <a:noFill/>
            <a:ln>
              <a:noFill/>
            </a:ln>
          </p:spPr>
        </p:pic>
        <p:pic>
          <p:nvPicPr>
            <p:cNvPr id="285" name="Google Shape;285;gcbc388db70_0_10" descr="En bild som visar ritning&#10;&#10;Automatiskt genererad beskrivning"/>
            <p:cNvPicPr preferRelativeResize="0"/>
            <p:nvPr/>
          </p:nvPicPr>
          <p:blipFill rotWithShape="1">
            <a:blip r:embed="rId5">
              <a:alphaModFix/>
            </a:blip>
            <a:srcRect/>
            <a:stretch/>
          </p:blipFill>
          <p:spPr>
            <a:xfrm>
              <a:off x="7109726" y="5870687"/>
              <a:ext cx="2469128" cy="451765"/>
            </a:xfrm>
            <a:prstGeom prst="rect">
              <a:avLst/>
            </a:prstGeom>
            <a:noFill/>
            <a:ln>
              <a:noFill/>
            </a:ln>
          </p:spPr>
        </p:pic>
      </p:grpSp>
      <p:sp>
        <p:nvSpPr>
          <p:cNvPr id="286" name="Google Shape;286;gcbc388db70_0_10"/>
          <p:cNvSpPr txBox="1">
            <a:spLocks noGrp="1"/>
          </p:cNvSpPr>
          <p:nvPr>
            <p:ph type="subTitle" idx="1"/>
          </p:nvPr>
        </p:nvSpPr>
        <p:spPr>
          <a:xfrm>
            <a:off x="694825" y="1634425"/>
            <a:ext cx="10635900" cy="4204200"/>
          </a:xfrm>
          <a:prstGeom prst="rect">
            <a:avLst/>
          </a:prstGeom>
          <a:noFill/>
          <a:ln>
            <a:noFill/>
          </a:ln>
        </p:spPr>
        <p:txBody>
          <a:bodyPr spcFirstLastPara="1" wrap="square" lIns="91425" tIns="45700" rIns="91425" bIns="45700" anchor="t" anchorCtr="0">
            <a:noAutofit/>
          </a:bodyPr>
          <a:lstStyle/>
          <a:p>
            <a:pPr marL="0" lvl="0" indent="0" algn="l" rtl="0">
              <a:lnSpc>
                <a:spcPct val="107916"/>
              </a:lnSpc>
              <a:spcBef>
                <a:spcPts val="0"/>
              </a:spcBef>
              <a:spcAft>
                <a:spcPts val="0"/>
              </a:spcAft>
              <a:buNone/>
            </a:pPr>
            <a:endParaRPr sz="2800"/>
          </a:p>
          <a:p>
            <a:pPr marL="457200" lvl="0" indent="-406400" algn="l" rtl="0">
              <a:lnSpc>
                <a:spcPct val="107916"/>
              </a:lnSpc>
              <a:spcBef>
                <a:spcPts val="0"/>
              </a:spcBef>
              <a:spcAft>
                <a:spcPts val="0"/>
              </a:spcAft>
              <a:buSzPts val="2800"/>
              <a:buChar char="-"/>
            </a:pPr>
            <a:r>
              <a:rPr lang="sv-SE" sz="2800"/>
              <a:t>Podden “Talk to me” avsnitt 20 - samtal med Pär Johansson från Glada Huddik-teatern (Finns där poddar finns)</a:t>
            </a:r>
            <a:endParaRPr sz="2800"/>
          </a:p>
          <a:p>
            <a:pPr marL="457200" lvl="0" indent="-406400" algn="l" rtl="0">
              <a:lnSpc>
                <a:spcPct val="107916"/>
              </a:lnSpc>
              <a:spcBef>
                <a:spcPts val="0"/>
              </a:spcBef>
              <a:spcAft>
                <a:spcPts val="0"/>
              </a:spcAft>
              <a:buSzPts val="2800"/>
              <a:buChar char="-"/>
            </a:pPr>
            <a:r>
              <a:rPr lang="sv-SE" sz="2800"/>
              <a:t>“Har Kristi kropp Corona” - Seminarium med biskop Susanne Rappman och teologen, pastorn och funktionshindersforskaren Arne Fritzon. </a:t>
            </a:r>
            <a:r>
              <a:rPr lang="sv-SE" sz="2800" u="sng">
                <a:solidFill>
                  <a:schemeClr val="hlink"/>
                </a:solidFill>
                <a:hlinkClick r:id="rId6"/>
              </a:rPr>
              <a:t>www.svenskakyrkan.se/goteborgsstift</a:t>
            </a:r>
            <a:r>
              <a:rPr lang="sv-SE" sz="2800"/>
              <a:t>  </a:t>
            </a:r>
            <a:endParaRPr sz="280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90"/>
        <p:cNvGrpSpPr/>
        <p:nvPr/>
      </p:nvGrpSpPr>
      <p:grpSpPr>
        <a:xfrm>
          <a:off x="0" y="0"/>
          <a:ext cx="0" cy="0"/>
          <a:chOff x="0" y="0"/>
          <a:chExt cx="0" cy="0"/>
        </a:xfrm>
      </p:grpSpPr>
      <p:sp>
        <p:nvSpPr>
          <p:cNvPr id="291" name="Google Shape;291;p19"/>
          <p:cNvSpPr/>
          <p:nvPr/>
        </p:nvSpPr>
        <p:spPr>
          <a:xfrm>
            <a:off x="0" y="-99391"/>
            <a:ext cx="12358868" cy="5915005"/>
          </a:xfrm>
          <a:prstGeom prst="rect">
            <a:avLst/>
          </a:prstGeom>
          <a:solidFill>
            <a:srgbClr val="C9C9C9"/>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292" name="Google Shape;292;p19"/>
          <p:cNvSpPr txBox="1">
            <a:spLocks noGrp="1"/>
          </p:cNvSpPr>
          <p:nvPr>
            <p:ph type="ctrTitle"/>
          </p:nvPr>
        </p:nvSpPr>
        <p:spPr>
          <a:xfrm>
            <a:off x="261257" y="197857"/>
            <a:ext cx="5310449" cy="1139329"/>
          </a:xfrm>
          <a:prstGeom prst="rect">
            <a:avLst/>
          </a:prstGeom>
          <a:noFill/>
          <a:ln>
            <a:noFill/>
          </a:ln>
        </p:spPr>
        <p:txBody>
          <a:bodyPr spcFirstLastPara="1" wrap="square" lIns="91425" tIns="45700" rIns="91425" bIns="45700" anchor="b" anchorCtr="0">
            <a:noAutofit/>
          </a:bodyPr>
          <a:lstStyle/>
          <a:p>
            <a:pPr marL="0" lvl="0" indent="0" algn="ctr" rtl="0">
              <a:lnSpc>
                <a:spcPct val="90000"/>
              </a:lnSpc>
              <a:spcBef>
                <a:spcPts val="0"/>
              </a:spcBef>
              <a:spcAft>
                <a:spcPts val="0"/>
              </a:spcAft>
              <a:buClr>
                <a:srgbClr val="C00000"/>
              </a:buClr>
              <a:buSzPts val="4000"/>
              <a:buFont typeface="Calibri"/>
              <a:buNone/>
            </a:pPr>
            <a:r>
              <a:rPr lang="sv-SE" sz="4000" b="1">
                <a:solidFill>
                  <a:srgbClr val="C00000"/>
                </a:solidFill>
              </a:rPr>
              <a:t>Utbildningstillfälle 4</a:t>
            </a:r>
            <a:endParaRPr sz="4000" b="1">
              <a:solidFill>
                <a:srgbClr val="C00000"/>
              </a:solidFill>
            </a:endParaRPr>
          </a:p>
        </p:txBody>
      </p:sp>
      <p:grpSp>
        <p:nvGrpSpPr>
          <p:cNvPr id="293" name="Google Shape;293;p19"/>
          <p:cNvGrpSpPr/>
          <p:nvPr/>
        </p:nvGrpSpPr>
        <p:grpSpPr>
          <a:xfrm>
            <a:off x="7451494" y="5874026"/>
            <a:ext cx="4589230" cy="839668"/>
            <a:chOff x="7109726" y="5811495"/>
            <a:chExt cx="4930997" cy="902199"/>
          </a:xfrm>
        </p:grpSpPr>
        <p:pic>
          <p:nvPicPr>
            <p:cNvPr id="294" name="Google Shape;294;p19" descr="En bild som visar text&#10;&#10;Automatiskt genererad beskrivning"/>
            <p:cNvPicPr preferRelativeResize="0"/>
            <p:nvPr/>
          </p:nvPicPr>
          <p:blipFill rotWithShape="1">
            <a:blip r:embed="rId3">
              <a:alphaModFix/>
            </a:blip>
            <a:srcRect/>
            <a:stretch/>
          </p:blipFill>
          <p:spPr>
            <a:xfrm>
              <a:off x="9571596" y="5811495"/>
              <a:ext cx="2469127" cy="883906"/>
            </a:xfrm>
            <a:prstGeom prst="rect">
              <a:avLst/>
            </a:prstGeom>
            <a:noFill/>
            <a:ln>
              <a:noFill/>
            </a:ln>
          </p:spPr>
        </p:pic>
        <p:pic>
          <p:nvPicPr>
            <p:cNvPr id="295" name="Google Shape;295;p19" descr="En bild som visar text&#10;&#10;Automatiskt genererad beskrivning"/>
            <p:cNvPicPr preferRelativeResize="0"/>
            <p:nvPr/>
          </p:nvPicPr>
          <p:blipFill rotWithShape="1">
            <a:blip r:embed="rId4">
              <a:alphaModFix/>
            </a:blip>
            <a:srcRect t="30929" b="41926"/>
            <a:stretch/>
          </p:blipFill>
          <p:spPr>
            <a:xfrm>
              <a:off x="8266888" y="6385213"/>
              <a:ext cx="1210107" cy="328481"/>
            </a:xfrm>
            <a:prstGeom prst="rect">
              <a:avLst/>
            </a:prstGeom>
            <a:noFill/>
            <a:ln>
              <a:noFill/>
            </a:ln>
          </p:spPr>
        </p:pic>
        <p:pic>
          <p:nvPicPr>
            <p:cNvPr id="296" name="Google Shape;296;p19" descr="En bild som visar ritning&#10;&#10;Automatiskt genererad beskrivning"/>
            <p:cNvPicPr preferRelativeResize="0"/>
            <p:nvPr/>
          </p:nvPicPr>
          <p:blipFill rotWithShape="1">
            <a:blip r:embed="rId5">
              <a:alphaModFix/>
            </a:blip>
            <a:srcRect/>
            <a:stretch/>
          </p:blipFill>
          <p:spPr>
            <a:xfrm>
              <a:off x="7109726" y="5870687"/>
              <a:ext cx="2469128" cy="451765"/>
            </a:xfrm>
            <a:prstGeom prst="rect">
              <a:avLst/>
            </a:prstGeom>
            <a:noFill/>
            <a:ln>
              <a:noFill/>
            </a:ln>
          </p:spPr>
        </p:pic>
      </p:grpSp>
      <p:sp>
        <p:nvSpPr>
          <p:cNvPr id="297" name="Google Shape;297;p19"/>
          <p:cNvSpPr txBox="1">
            <a:spLocks noGrp="1"/>
          </p:cNvSpPr>
          <p:nvPr>
            <p:ph type="subTitle" idx="1"/>
          </p:nvPr>
        </p:nvSpPr>
        <p:spPr>
          <a:xfrm>
            <a:off x="694825" y="1634425"/>
            <a:ext cx="10635900" cy="4204200"/>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chemeClr val="dk1"/>
              </a:buClr>
              <a:buSzPts val="2800"/>
              <a:buNone/>
            </a:pPr>
            <a:endParaRPr sz="2800"/>
          </a:p>
          <a:p>
            <a:pPr marL="457200" lvl="0" indent="-457200" algn="l" rtl="0">
              <a:lnSpc>
                <a:spcPct val="90000"/>
              </a:lnSpc>
              <a:spcBef>
                <a:spcPts val="0"/>
              </a:spcBef>
              <a:spcAft>
                <a:spcPts val="0"/>
              </a:spcAft>
              <a:buSzPts val="2800"/>
              <a:buFont typeface="Calibri"/>
              <a:buChar char="-"/>
            </a:pPr>
            <a:r>
              <a:rPr lang="sv-SE" b="1"/>
              <a:t>Torsdagen den 20 maj kl. 9-12</a:t>
            </a:r>
            <a:endParaRPr/>
          </a:p>
          <a:p>
            <a:pPr marL="0" lvl="0" indent="0" algn="l" rtl="0">
              <a:lnSpc>
                <a:spcPct val="90000"/>
              </a:lnSpc>
              <a:spcBef>
                <a:spcPts val="0"/>
              </a:spcBef>
              <a:spcAft>
                <a:spcPts val="0"/>
              </a:spcAft>
              <a:buSzPts val="2800"/>
              <a:buNone/>
            </a:pPr>
            <a:endParaRPr b="1"/>
          </a:p>
          <a:p>
            <a:pPr marL="457200" lvl="0" indent="-457200" algn="l" rtl="0">
              <a:lnSpc>
                <a:spcPct val="90000"/>
              </a:lnSpc>
              <a:spcBef>
                <a:spcPts val="0"/>
              </a:spcBef>
              <a:spcAft>
                <a:spcPts val="0"/>
              </a:spcAft>
              <a:buSzPts val="2800"/>
              <a:buFont typeface="Calibri"/>
              <a:buChar char="-"/>
            </a:pPr>
            <a:r>
              <a:rPr lang="sv-SE" b="1"/>
              <a:t>Temat är genus</a:t>
            </a:r>
            <a:endParaRPr/>
          </a:p>
          <a:p>
            <a:pPr marL="457200" lvl="0" indent="-279400" algn="l" rtl="0">
              <a:lnSpc>
                <a:spcPct val="90000"/>
              </a:lnSpc>
              <a:spcBef>
                <a:spcPts val="0"/>
              </a:spcBef>
              <a:spcAft>
                <a:spcPts val="0"/>
              </a:spcAft>
              <a:buSzPts val="2800"/>
              <a:buFont typeface="Calibri"/>
              <a:buNone/>
            </a:pPr>
            <a:endParaRPr b="1"/>
          </a:p>
          <a:p>
            <a:pPr marL="457200" lvl="0" indent="-457200" algn="l" rtl="0">
              <a:lnSpc>
                <a:spcPct val="90000"/>
              </a:lnSpc>
              <a:spcBef>
                <a:spcPts val="0"/>
              </a:spcBef>
              <a:spcAft>
                <a:spcPts val="0"/>
              </a:spcAft>
              <a:buSzPts val="2800"/>
              <a:buFont typeface="Calibri"/>
              <a:buChar char="-"/>
            </a:pPr>
            <a:r>
              <a:rPr lang="sv-SE" b="1"/>
              <a:t>Föreläsare är</a:t>
            </a:r>
            <a:r>
              <a:rPr lang="sv-SE"/>
              <a:t> </a:t>
            </a:r>
            <a:r>
              <a:rPr lang="sv-SE" b="1"/>
              <a:t>Frida Ohlsson Sandahl och Alex Clare Young.</a:t>
            </a:r>
            <a:endParaRPr b="1"/>
          </a:p>
          <a:p>
            <a:pPr marL="457200" lvl="0" indent="0" algn="l" rtl="0">
              <a:lnSpc>
                <a:spcPct val="90000"/>
              </a:lnSpc>
              <a:spcBef>
                <a:spcPts val="0"/>
              </a:spcBef>
              <a:spcAft>
                <a:spcPts val="0"/>
              </a:spcAft>
              <a:buNone/>
            </a:pPr>
            <a:endParaRPr b="1"/>
          </a:p>
          <a:p>
            <a:pPr marL="457200" lvl="0" indent="-457200" algn="l" rtl="0">
              <a:lnSpc>
                <a:spcPct val="90000"/>
              </a:lnSpc>
              <a:spcBef>
                <a:spcPts val="0"/>
              </a:spcBef>
              <a:spcAft>
                <a:spcPts val="0"/>
              </a:spcAft>
              <a:buSzPts val="2800"/>
              <a:buFont typeface="Calibri"/>
              <a:buChar char="-"/>
            </a:pPr>
            <a:r>
              <a:rPr lang="sv-SE" b="1"/>
              <a:t>Litteratur är “Gender” av Rosemary Lain Priestly </a:t>
            </a:r>
            <a:endParaRPr sz="2800" b="1"/>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89"/>
        <p:cNvGrpSpPr/>
        <p:nvPr/>
      </p:nvGrpSpPr>
      <p:grpSpPr>
        <a:xfrm>
          <a:off x="0" y="0"/>
          <a:ext cx="0" cy="0"/>
          <a:chOff x="0" y="0"/>
          <a:chExt cx="0" cy="0"/>
        </a:xfrm>
      </p:grpSpPr>
      <p:sp>
        <p:nvSpPr>
          <p:cNvPr id="90" name="Google Shape;90;p2"/>
          <p:cNvSpPr/>
          <p:nvPr/>
        </p:nvSpPr>
        <p:spPr>
          <a:xfrm>
            <a:off x="-19877" y="-184072"/>
            <a:ext cx="12211877" cy="5915005"/>
          </a:xfrm>
          <a:prstGeom prst="rect">
            <a:avLst/>
          </a:prstGeom>
          <a:solidFill>
            <a:srgbClr val="C9C9C9"/>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91" name="Google Shape;91;p2"/>
          <p:cNvSpPr txBox="1">
            <a:spLocks noGrp="1"/>
          </p:cNvSpPr>
          <p:nvPr>
            <p:ph type="ctrTitle"/>
          </p:nvPr>
        </p:nvSpPr>
        <p:spPr>
          <a:xfrm>
            <a:off x="1275521" y="293354"/>
            <a:ext cx="9144000" cy="1139329"/>
          </a:xfrm>
          <a:prstGeom prst="rect">
            <a:avLst/>
          </a:prstGeom>
          <a:noFill/>
          <a:ln>
            <a:noFill/>
          </a:ln>
        </p:spPr>
        <p:txBody>
          <a:bodyPr spcFirstLastPara="1" wrap="square" lIns="91425" tIns="45700" rIns="91425" bIns="45700" anchor="b" anchorCtr="0">
            <a:noAutofit/>
          </a:bodyPr>
          <a:lstStyle/>
          <a:p>
            <a:pPr marL="0" lvl="0" indent="0" algn="ctr" rtl="0">
              <a:lnSpc>
                <a:spcPct val="90000"/>
              </a:lnSpc>
              <a:spcBef>
                <a:spcPts val="0"/>
              </a:spcBef>
              <a:spcAft>
                <a:spcPts val="0"/>
              </a:spcAft>
              <a:buClr>
                <a:srgbClr val="C00000"/>
              </a:buClr>
              <a:buSzPts val="4000"/>
              <a:buFont typeface="Calibri"/>
              <a:buNone/>
            </a:pPr>
            <a:r>
              <a:rPr lang="sv-SE" sz="4000" b="1">
                <a:solidFill>
                  <a:srgbClr val="C00000"/>
                </a:solidFill>
              </a:rPr>
              <a:t>Bön</a:t>
            </a:r>
            <a:endParaRPr sz="4000" b="1">
              <a:solidFill>
                <a:srgbClr val="C00000"/>
              </a:solidFill>
            </a:endParaRPr>
          </a:p>
        </p:txBody>
      </p:sp>
      <p:grpSp>
        <p:nvGrpSpPr>
          <p:cNvPr id="92" name="Google Shape;92;p2"/>
          <p:cNvGrpSpPr/>
          <p:nvPr/>
        </p:nvGrpSpPr>
        <p:grpSpPr>
          <a:xfrm>
            <a:off x="7451494" y="5874026"/>
            <a:ext cx="4589230" cy="839668"/>
            <a:chOff x="7109726" y="5811495"/>
            <a:chExt cx="4930997" cy="902199"/>
          </a:xfrm>
        </p:grpSpPr>
        <p:pic>
          <p:nvPicPr>
            <p:cNvPr id="93" name="Google Shape;93;p2" descr="En bild som visar text&#10;&#10;Automatiskt genererad beskrivning"/>
            <p:cNvPicPr preferRelativeResize="0"/>
            <p:nvPr/>
          </p:nvPicPr>
          <p:blipFill rotWithShape="1">
            <a:blip r:embed="rId3">
              <a:alphaModFix/>
            </a:blip>
            <a:srcRect/>
            <a:stretch/>
          </p:blipFill>
          <p:spPr>
            <a:xfrm>
              <a:off x="9571596" y="5811495"/>
              <a:ext cx="2469127" cy="883906"/>
            </a:xfrm>
            <a:prstGeom prst="rect">
              <a:avLst/>
            </a:prstGeom>
            <a:noFill/>
            <a:ln>
              <a:noFill/>
            </a:ln>
          </p:spPr>
        </p:pic>
        <p:pic>
          <p:nvPicPr>
            <p:cNvPr id="94" name="Google Shape;94;p2" descr="En bild som visar text&#10;&#10;Automatiskt genererad beskrivning"/>
            <p:cNvPicPr preferRelativeResize="0"/>
            <p:nvPr/>
          </p:nvPicPr>
          <p:blipFill rotWithShape="1">
            <a:blip r:embed="rId4">
              <a:alphaModFix/>
            </a:blip>
            <a:srcRect t="30929" b="41926"/>
            <a:stretch/>
          </p:blipFill>
          <p:spPr>
            <a:xfrm>
              <a:off x="8266888" y="6385213"/>
              <a:ext cx="1210107" cy="328481"/>
            </a:xfrm>
            <a:prstGeom prst="rect">
              <a:avLst/>
            </a:prstGeom>
            <a:noFill/>
            <a:ln>
              <a:noFill/>
            </a:ln>
          </p:spPr>
        </p:pic>
        <p:pic>
          <p:nvPicPr>
            <p:cNvPr id="95" name="Google Shape;95;p2" descr="En bild som visar ritning&#10;&#10;Automatiskt genererad beskrivning"/>
            <p:cNvPicPr preferRelativeResize="0"/>
            <p:nvPr/>
          </p:nvPicPr>
          <p:blipFill rotWithShape="1">
            <a:blip r:embed="rId5">
              <a:alphaModFix/>
            </a:blip>
            <a:srcRect/>
            <a:stretch/>
          </p:blipFill>
          <p:spPr>
            <a:xfrm>
              <a:off x="7109726" y="5870687"/>
              <a:ext cx="2469128" cy="451765"/>
            </a:xfrm>
            <a:prstGeom prst="rect">
              <a:avLst/>
            </a:prstGeom>
            <a:noFill/>
            <a:ln>
              <a:noFill/>
            </a:ln>
          </p:spPr>
        </p:pic>
      </p:grpSp>
      <p:sp>
        <p:nvSpPr>
          <p:cNvPr id="96" name="Google Shape;96;p2"/>
          <p:cNvSpPr txBox="1">
            <a:spLocks noGrp="1"/>
          </p:cNvSpPr>
          <p:nvPr>
            <p:ph type="subTitle" idx="1"/>
          </p:nvPr>
        </p:nvSpPr>
        <p:spPr>
          <a:xfrm>
            <a:off x="56323" y="1710814"/>
            <a:ext cx="12206469" cy="3126140"/>
          </a:xfrm>
          <a:prstGeom prst="rect">
            <a:avLst/>
          </a:prstGeom>
          <a:noFill/>
          <a:ln>
            <a:noFill/>
          </a:ln>
        </p:spPr>
        <p:txBody>
          <a:bodyPr spcFirstLastPara="1" wrap="square" lIns="91425" tIns="45700" rIns="91425" bIns="45700" anchor="t" anchorCtr="0">
            <a:noAutofit/>
          </a:bodyPr>
          <a:lstStyle/>
          <a:p>
            <a:pPr marL="0" lvl="0" indent="0" algn="ctr" rtl="0">
              <a:lnSpc>
                <a:spcPct val="90000"/>
              </a:lnSpc>
              <a:spcBef>
                <a:spcPts val="0"/>
              </a:spcBef>
              <a:spcAft>
                <a:spcPts val="0"/>
              </a:spcAft>
              <a:buClr>
                <a:schemeClr val="dk1"/>
              </a:buClr>
              <a:buSzPts val="2800"/>
              <a:buNone/>
            </a:pPr>
            <a:endParaRPr sz="2800"/>
          </a:p>
          <a:p>
            <a:pPr marL="0" lvl="0" indent="0" algn="ctr" rtl="0">
              <a:lnSpc>
                <a:spcPct val="90000"/>
              </a:lnSpc>
              <a:spcBef>
                <a:spcPts val="0"/>
              </a:spcBef>
              <a:spcAft>
                <a:spcPts val="0"/>
              </a:spcAft>
              <a:buClr>
                <a:schemeClr val="dk1"/>
              </a:buClr>
              <a:buSzPts val="2800"/>
              <a:buNone/>
            </a:pPr>
            <a:endParaRPr sz="2800"/>
          </a:p>
          <a:p>
            <a:pPr marL="0" lvl="0" indent="0" algn="ctr" rtl="0">
              <a:lnSpc>
                <a:spcPct val="90000"/>
              </a:lnSpc>
              <a:spcBef>
                <a:spcPts val="0"/>
              </a:spcBef>
              <a:spcAft>
                <a:spcPts val="0"/>
              </a:spcAft>
              <a:buClr>
                <a:schemeClr val="dk1"/>
              </a:buClr>
              <a:buSzPts val="2800"/>
              <a:buNone/>
            </a:pPr>
            <a:endParaRPr sz="2800"/>
          </a:p>
          <a:p>
            <a:pPr marL="0" lvl="0" indent="0" algn="ctr" rtl="0">
              <a:lnSpc>
                <a:spcPct val="90000"/>
              </a:lnSpc>
              <a:spcBef>
                <a:spcPts val="0"/>
              </a:spcBef>
              <a:spcAft>
                <a:spcPts val="0"/>
              </a:spcAft>
              <a:buClr>
                <a:schemeClr val="dk1"/>
              </a:buClr>
              <a:buSzPts val="2800"/>
              <a:buNone/>
            </a:pPr>
            <a:endParaRPr sz="280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00"/>
        <p:cNvGrpSpPr/>
        <p:nvPr/>
      </p:nvGrpSpPr>
      <p:grpSpPr>
        <a:xfrm>
          <a:off x="0" y="0"/>
          <a:ext cx="0" cy="0"/>
          <a:chOff x="0" y="0"/>
          <a:chExt cx="0" cy="0"/>
        </a:xfrm>
      </p:grpSpPr>
      <p:sp>
        <p:nvSpPr>
          <p:cNvPr id="101" name="Google Shape;101;p3"/>
          <p:cNvSpPr/>
          <p:nvPr/>
        </p:nvSpPr>
        <p:spPr>
          <a:xfrm>
            <a:off x="-19877" y="-184072"/>
            <a:ext cx="12211877" cy="5915005"/>
          </a:xfrm>
          <a:prstGeom prst="rect">
            <a:avLst/>
          </a:prstGeom>
          <a:solidFill>
            <a:srgbClr val="C9C9C9"/>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02" name="Google Shape;102;p3"/>
          <p:cNvSpPr txBox="1">
            <a:spLocks noGrp="1"/>
          </p:cNvSpPr>
          <p:nvPr>
            <p:ph type="ctrTitle"/>
          </p:nvPr>
        </p:nvSpPr>
        <p:spPr>
          <a:xfrm>
            <a:off x="1275521" y="293354"/>
            <a:ext cx="9144000" cy="1139329"/>
          </a:xfrm>
          <a:prstGeom prst="rect">
            <a:avLst/>
          </a:prstGeom>
          <a:noFill/>
          <a:ln>
            <a:noFill/>
          </a:ln>
        </p:spPr>
        <p:txBody>
          <a:bodyPr spcFirstLastPara="1" wrap="square" lIns="91425" tIns="45700" rIns="91425" bIns="45700" anchor="b" anchorCtr="0">
            <a:noAutofit/>
          </a:bodyPr>
          <a:lstStyle/>
          <a:p>
            <a:pPr marL="0" lvl="0" indent="0" algn="ctr" rtl="0">
              <a:lnSpc>
                <a:spcPct val="90000"/>
              </a:lnSpc>
              <a:spcBef>
                <a:spcPts val="0"/>
              </a:spcBef>
              <a:spcAft>
                <a:spcPts val="0"/>
              </a:spcAft>
              <a:buClr>
                <a:srgbClr val="C00000"/>
              </a:buClr>
              <a:buSzPts val="4000"/>
              <a:buFont typeface="Calibri"/>
              <a:buNone/>
            </a:pPr>
            <a:r>
              <a:rPr lang="sv-SE" sz="4000" b="1">
                <a:solidFill>
                  <a:srgbClr val="C00000"/>
                </a:solidFill>
              </a:rPr>
              <a:t>Välkomna till utbildningstillfälle 3</a:t>
            </a:r>
            <a:endParaRPr sz="4000" b="1">
              <a:solidFill>
                <a:srgbClr val="C00000"/>
              </a:solidFill>
            </a:endParaRPr>
          </a:p>
        </p:txBody>
      </p:sp>
      <p:grpSp>
        <p:nvGrpSpPr>
          <p:cNvPr id="103" name="Google Shape;103;p3"/>
          <p:cNvGrpSpPr/>
          <p:nvPr/>
        </p:nvGrpSpPr>
        <p:grpSpPr>
          <a:xfrm>
            <a:off x="7451494" y="5874026"/>
            <a:ext cx="4589230" cy="839668"/>
            <a:chOff x="7109726" y="5811495"/>
            <a:chExt cx="4930997" cy="902199"/>
          </a:xfrm>
        </p:grpSpPr>
        <p:pic>
          <p:nvPicPr>
            <p:cNvPr id="104" name="Google Shape;104;p3" descr="En bild som visar text&#10;&#10;Automatiskt genererad beskrivning"/>
            <p:cNvPicPr preferRelativeResize="0"/>
            <p:nvPr/>
          </p:nvPicPr>
          <p:blipFill rotWithShape="1">
            <a:blip r:embed="rId3">
              <a:alphaModFix/>
            </a:blip>
            <a:srcRect/>
            <a:stretch/>
          </p:blipFill>
          <p:spPr>
            <a:xfrm>
              <a:off x="9571596" y="5811495"/>
              <a:ext cx="2469127" cy="883906"/>
            </a:xfrm>
            <a:prstGeom prst="rect">
              <a:avLst/>
            </a:prstGeom>
            <a:noFill/>
            <a:ln>
              <a:noFill/>
            </a:ln>
          </p:spPr>
        </p:pic>
        <p:pic>
          <p:nvPicPr>
            <p:cNvPr id="105" name="Google Shape;105;p3" descr="En bild som visar text&#10;&#10;Automatiskt genererad beskrivning"/>
            <p:cNvPicPr preferRelativeResize="0"/>
            <p:nvPr/>
          </p:nvPicPr>
          <p:blipFill rotWithShape="1">
            <a:blip r:embed="rId4">
              <a:alphaModFix/>
            </a:blip>
            <a:srcRect t="30929" b="41926"/>
            <a:stretch/>
          </p:blipFill>
          <p:spPr>
            <a:xfrm>
              <a:off x="8266888" y="6385213"/>
              <a:ext cx="1210107" cy="328481"/>
            </a:xfrm>
            <a:prstGeom prst="rect">
              <a:avLst/>
            </a:prstGeom>
            <a:noFill/>
            <a:ln>
              <a:noFill/>
            </a:ln>
          </p:spPr>
        </p:pic>
        <p:pic>
          <p:nvPicPr>
            <p:cNvPr id="106" name="Google Shape;106;p3" descr="En bild som visar ritning&#10;&#10;Automatiskt genererad beskrivning"/>
            <p:cNvPicPr preferRelativeResize="0"/>
            <p:nvPr/>
          </p:nvPicPr>
          <p:blipFill rotWithShape="1">
            <a:blip r:embed="rId5">
              <a:alphaModFix/>
            </a:blip>
            <a:srcRect/>
            <a:stretch/>
          </p:blipFill>
          <p:spPr>
            <a:xfrm>
              <a:off x="7109726" y="5870687"/>
              <a:ext cx="2469128" cy="451765"/>
            </a:xfrm>
            <a:prstGeom prst="rect">
              <a:avLst/>
            </a:prstGeom>
            <a:noFill/>
            <a:ln>
              <a:noFill/>
            </a:ln>
          </p:spPr>
        </p:pic>
      </p:grpSp>
      <p:sp>
        <p:nvSpPr>
          <p:cNvPr id="107" name="Google Shape;107;p3"/>
          <p:cNvSpPr txBox="1">
            <a:spLocks noGrp="1"/>
          </p:cNvSpPr>
          <p:nvPr>
            <p:ph type="subTitle" idx="1"/>
          </p:nvPr>
        </p:nvSpPr>
        <p:spPr>
          <a:xfrm>
            <a:off x="2296886" y="2015614"/>
            <a:ext cx="9144000" cy="2821340"/>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chemeClr val="dk1"/>
              </a:buClr>
              <a:buSzPts val="2800"/>
              <a:buNone/>
            </a:pPr>
            <a:r>
              <a:rPr lang="sv-SE" sz="2800" b="1">
                <a:latin typeface="Calibri"/>
                <a:ea typeface="Calibri"/>
                <a:cs typeface="Calibri"/>
                <a:sym typeface="Calibri"/>
              </a:rPr>
              <a:t>Dagens Tema:</a:t>
            </a:r>
            <a:endParaRPr/>
          </a:p>
          <a:p>
            <a:pPr marL="0" lvl="0" indent="0" algn="l" rtl="0">
              <a:lnSpc>
                <a:spcPct val="90000"/>
              </a:lnSpc>
              <a:spcBef>
                <a:spcPts val="1000"/>
              </a:spcBef>
              <a:spcAft>
                <a:spcPts val="0"/>
              </a:spcAft>
              <a:buClr>
                <a:schemeClr val="dk1"/>
              </a:buClr>
              <a:buSzPts val="2800"/>
              <a:buNone/>
            </a:pPr>
            <a:r>
              <a:rPr lang="sv-SE" sz="2800"/>
              <a:t>Funktionshinder</a:t>
            </a:r>
            <a:endParaRPr sz="2800" b="1">
              <a:latin typeface="Calibri"/>
              <a:ea typeface="Calibri"/>
              <a:cs typeface="Calibri"/>
              <a:sym typeface="Calibri"/>
            </a:endParaRPr>
          </a:p>
          <a:p>
            <a:pPr marL="0" lvl="0" indent="0" algn="l" rtl="0">
              <a:lnSpc>
                <a:spcPct val="90000"/>
              </a:lnSpc>
              <a:spcBef>
                <a:spcPts val="1000"/>
              </a:spcBef>
              <a:spcAft>
                <a:spcPts val="0"/>
              </a:spcAft>
              <a:buClr>
                <a:schemeClr val="dk1"/>
              </a:buClr>
              <a:buSzPts val="2800"/>
              <a:buNone/>
            </a:pPr>
            <a:r>
              <a:rPr lang="sv-SE" sz="2800" b="1">
                <a:latin typeface="Calibri"/>
                <a:ea typeface="Calibri"/>
                <a:cs typeface="Calibri"/>
                <a:sym typeface="Calibri"/>
              </a:rPr>
              <a:t>Dagens föreläsare:</a:t>
            </a:r>
            <a:endParaRPr/>
          </a:p>
          <a:p>
            <a:pPr marL="0" lvl="0" indent="0" algn="l" rtl="0">
              <a:lnSpc>
                <a:spcPct val="90000"/>
              </a:lnSpc>
              <a:spcBef>
                <a:spcPts val="1000"/>
              </a:spcBef>
              <a:spcAft>
                <a:spcPts val="0"/>
              </a:spcAft>
              <a:buClr>
                <a:schemeClr val="dk1"/>
              </a:buClr>
              <a:buSzPts val="2800"/>
              <a:buNone/>
            </a:pPr>
            <a:r>
              <a:rPr lang="sv-SE" sz="2800"/>
              <a:t>Gunilla Lindén</a:t>
            </a:r>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11"/>
        <p:cNvGrpSpPr/>
        <p:nvPr/>
      </p:nvGrpSpPr>
      <p:grpSpPr>
        <a:xfrm>
          <a:off x="0" y="0"/>
          <a:ext cx="0" cy="0"/>
          <a:chOff x="0" y="0"/>
          <a:chExt cx="0" cy="0"/>
        </a:xfrm>
      </p:grpSpPr>
      <p:sp>
        <p:nvSpPr>
          <p:cNvPr id="112" name="Google Shape;112;gc5f190c1bc_0_0"/>
          <p:cNvSpPr/>
          <p:nvPr/>
        </p:nvSpPr>
        <p:spPr>
          <a:xfrm>
            <a:off x="-19877" y="-129208"/>
            <a:ext cx="12358799" cy="5915100"/>
          </a:xfrm>
          <a:prstGeom prst="rect">
            <a:avLst/>
          </a:prstGeom>
          <a:solidFill>
            <a:srgbClr val="C9C9C9"/>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13" name="Google Shape;113;gc5f190c1bc_0_0"/>
          <p:cNvSpPr txBox="1">
            <a:spLocks noGrp="1"/>
          </p:cNvSpPr>
          <p:nvPr>
            <p:ph type="ctrTitle"/>
          </p:nvPr>
        </p:nvSpPr>
        <p:spPr>
          <a:xfrm>
            <a:off x="498117" y="373891"/>
            <a:ext cx="10916400" cy="1139400"/>
          </a:xfrm>
          <a:prstGeom prst="rect">
            <a:avLst/>
          </a:prstGeom>
          <a:noFill/>
          <a:ln>
            <a:noFill/>
          </a:ln>
        </p:spPr>
        <p:txBody>
          <a:bodyPr spcFirstLastPara="1" wrap="square" lIns="91425" tIns="45700" rIns="91425" bIns="45700" anchor="b" anchorCtr="0">
            <a:noAutofit/>
          </a:bodyPr>
          <a:lstStyle/>
          <a:p>
            <a:pPr marL="0" lvl="0" indent="0" algn="ctr" rtl="0">
              <a:lnSpc>
                <a:spcPct val="90000"/>
              </a:lnSpc>
              <a:spcBef>
                <a:spcPts val="0"/>
              </a:spcBef>
              <a:spcAft>
                <a:spcPts val="0"/>
              </a:spcAft>
              <a:buClr>
                <a:srgbClr val="C00000"/>
              </a:buClr>
              <a:buSzPts val="4000"/>
              <a:buFont typeface="Calibri"/>
              <a:buNone/>
            </a:pPr>
            <a:r>
              <a:rPr lang="sv-SE" sz="4000" b="1">
                <a:solidFill>
                  <a:srgbClr val="C00000"/>
                </a:solidFill>
              </a:rPr>
              <a:t>Varför en processutbildning om Inclusive Church?</a:t>
            </a:r>
            <a:endParaRPr/>
          </a:p>
        </p:txBody>
      </p:sp>
      <p:grpSp>
        <p:nvGrpSpPr>
          <p:cNvPr id="114" name="Google Shape;114;gc5f190c1bc_0_0"/>
          <p:cNvGrpSpPr/>
          <p:nvPr/>
        </p:nvGrpSpPr>
        <p:grpSpPr>
          <a:xfrm>
            <a:off x="7451564" y="5874081"/>
            <a:ext cx="4589278" cy="839676"/>
            <a:chOff x="7109726" y="5811495"/>
            <a:chExt cx="4930996" cy="902199"/>
          </a:xfrm>
        </p:grpSpPr>
        <p:pic>
          <p:nvPicPr>
            <p:cNvPr id="115" name="Google Shape;115;gc5f190c1bc_0_0" descr="En bild som visar text&#10;&#10;Automatiskt genererad beskrivning"/>
            <p:cNvPicPr preferRelativeResize="0"/>
            <p:nvPr/>
          </p:nvPicPr>
          <p:blipFill rotWithShape="1">
            <a:blip r:embed="rId3">
              <a:alphaModFix/>
            </a:blip>
            <a:srcRect/>
            <a:stretch/>
          </p:blipFill>
          <p:spPr>
            <a:xfrm>
              <a:off x="9571596" y="5811495"/>
              <a:ext cx="2469126" cy="883906"/>
            </a:xfrm>
            <a:prstGeom prst="rect">
              <a:avLst/>
            </a:prstGeom>
            <a:noFill/>
            <a:ln>
              <a:noFill/>
            </a:ln>
          </p:spPr>
        </p:pic>
        <p:pic>
          <p:nvPicPr>
            <p:cNvPr id="116" name="Google Shape;116;gc5f190c1bc_0_0" descr="En bild som visar text&#10;&#10;Automatiskt genererad beskrivning"/>
            <p:cNvPicPr preferRelativeResize="0"/>
            <p:nvPr/>
          </p:nvPicPr>
          <p:blipFill rotWithShape="1">
            <a:blip r:embed="rId4">
              <a:alphaModFix/>
            </a:blip>
            <a:srcRect t="30929" b="41925"/>
            <a:stretch/>
          </p:blipFill>
          <p:spPr>
            <a:xfrm>
              <a:off x="8266888" y="6385213"/>
              <a:ext cx="1210107" cy="328481"/>
            </a:xfrm>
            <a:prstGeom prst="rect">
              <a:avLst/>
            </a:prstGeom>
            <a:noFill/>
            <a:ln>
              <a:noFill/>
            </a:ln>
          </p:spPr>
        </p:pic>
        <p:pic>
          <p:nvPicPr>
            <p:cNvPr id="117" name="Google Shape;117;gc5f190c1bc_0_0" descr="En bild som visar ritning&#10;&#10;Automatiskt genererad beskrivning"/>
            <p:cNvPicPr preferRelativeResize="0"/>
            <p:nvPr/>
          </p:nvPicPr>
          <p:blipFill rotWithShape="1">
            <a:blip r:embed="rId5">
              <a:alphaModFix/>
            </a:blip>
            <a:srcRect/>
            <a:stretch/>
          </p:blipFill>
          <p:spPr>
            <a:xfrm>
              <a:off x="7109726" y="5870687"/>
              <a:ext cx="2469128" cy="451765"/>
            </a:xfrm>
            <a:prstGeom prst="rect">
              <a:avLst/>
            </a:prstGeom>
            <a:noFill/>
            <a:ln>
              <a:noFill/>
            </a:ln>
          </p:spPr>
        </p:pic>
      </p:grpSp>
      <p:sp>
        <p:nvSpPr>
          <p:cNvPr id="118" name="Google Shape;118;gc5f190c1bc_0_0"/>
          <p:cNvSpPr txBox="1">
            <a:spLocks noGrp="1"/>
          </p:cNvSpPr>
          <p:nvPr>
            <p:ph type="subTitle" idx="1"/>
          </p:nvPr>
        </p:nvSpPr>
        <p:spPr>
          <a:xfrm>
            <a:off x="619334" y="2353776"/>
            <a:ext cx="8731500" cy="3565800"/>
          </a:xfrm>
          <a:prstGeom prst="rect">
            <a:avLst/>
          </a:prstGeom>
          <a:noFill/>
          <a:ln>
            <a:noFill/>
          </a:ln>
        </p:spPr>
        <p:txBody>
          <a:bodyPr spcFirstLastPara="1" wrap="square" lIns="91425" tIns="45700" rIns="91425" bIns="45700" anchor="t" anchorCtr="0">
            <a:noAutofit/>
          </a:bodyPr>
          <a:lstStyle/>
          <a:p>
            <a:pPr marL="342900" lvl="0" indent="-342900" algn="l" rtl="0">
              <a:lnSpc>
                <a:spcPct val="100000"/>
              </a:lnSpc>
              <a:spcBef>
                <a:spcPts val="0"/>
              </a:spcBef>
              <a:spcAft>
                <a:spcPts val="0"/>
              </a:spcAft>
              <a:buClr>
                <a:srgbClr val="000000"/>
              </a:buClr>
              <a:buSzPts val="1400"/>
              <a:buFont typeface="Calibri"/>
              <a:buChar char="-"/>
            </a:pPr>
            <a:r>
              <a:rPr lang="sv-SE" sz="2800">
                <a:latin typeface="Calibri"/>
                <a:ea typeface="Calibri"/>
                <a:cs typeface="Calibri"/>
                <a:sym typeface="Calibri"/>
              </a:rPr>
              <a:t>Vilka saknar vi idag i gudstjänst och verksamhet?</a:t>
            </a:r>
            <a:endParaRPr sz="2800">
              <a:latin typeface="Calibri"/>
              <a:ea typeface="Calibri"/>
              <a:cs typeface="Calibri"/>
              <a:sym typeface="Calibri"/>
            </a:endParaRPr>
          </a:p>
          <a:p>
            <a:pPr marL="342900" lvl="0" indent="-342900" algn="l" rtl="0">
              <a:lnSpc>
                <a:spcPct val="100000"/>
              </a:lnSpc>
              <a:spcBef>
                <a:spcPts val="1800"/>
              </a:spcBef>
              <a:spcAft>
                <a:spcPts val="0"/>
              </a:spcAft>
              <a:buClr>
                <a:srgbClr val="000000"/>
              </a:buClr>
              <a:buSzPts val="1400"/>
              <a:buFont typeface="Calibri"/>
              <a:buChar char="-"/>
            </a:pPr>
            <a:r>
              <a:rPr lang="sv-SE" sz="2800">
                <a:latin typeface="Calibri"/>
                <a:ea typeface="Calibri"/>
                <a:cs typeface="Calibri"/>
                <a:sym typeface="Calibri"/>
              </a:rPr>
              <a:t>Varför känner sig några inte välkomna eller upplever församlingen som otillgänglig eller otrygg? </a:t>
            </a:r>
            <a:endParaRPr sz="2800">
              <a:latin typeface="Calibri"/>
              <a:ea typeface="Calibri"/>
              <a:cs typeface="Calibri"/>
              <a:sym typeface="Calibri"/>
            </a:endParaRPr>
          </a:p>
          <a:p>
            <a:pPr marL="342900" lvl="0" indent="-342900" algn="l" rtl="0">
              <a:lnSpc>
                <a:spcPct val="100000"/>
              </a:lnSpc>
              <a:spcBef>
                <a:spcPts val="1800"/>
              </a:spcBef>
              <a:spcAft>
                <a:spcPts val="0"/>
              </a:spcAft>
              <a:buClr>
                <a:srgbClr val="000000"/>
              </a:buClr>
              <a:buSzPts val="1400"/>
              <a:buFont typeface="Calibri"/>
              <a:buChar char="-"/>
            </a:pPr>
            <a:r>
              <a:rPr lang="sv-SE" sz="2800">
                <a:latin typeface="Calibri"/>
                <a:ea typeface="Calibri"/>
                <a:cs typeface="Calibri"/>
                <a:sym typeface="Calibri"/>
              </a:rPr>
              <a:t>Hur kan evangeliet få nå ut till fler?</a:t>
            </a:r>
            <a:endParaRPr sz="2800">
              <a:latin typeface="Calibri"/>
              <a:ea typeface="Calibri"/>
              <a:cs typeface="Calibri"/>
              <a:sym typeface="Calibri"/>
            </a:endParaRPr>
          </a:p>
          <a:p>
            <a:pPr marL="0" lvl="0" indent="0" algn="l" rtl="0">
              <a:lnSpc>
                <a:spcPct val="90000"/>
              </a:lnSpc>
              <a:spcBef>
                <a:spcPts val="1800"/>
              </a:spcBef>
              <a:spcAft>
                <a:spcPts val="0"/>
              </a:spcAft>
              <a:buClr>
                <a:schemeClr val="dk1"/>
              </a:buClr>
              <a:buSzPts val="2800"/>
              <a:buNone/>
            </a:pPr>
            <a:endParaRPr sz="2800" b="1">
              <a:latin typeface="Calibri"/>
              <a:ea typeface="Calibri"/>
              <a:cs typeface="Calibri"/>
              <a:sym typeface="Calibri"/>
            </a:endParaRPr>
          </a:p>
          <a:p>
            <a:pPr marL="0" lvl="0" indent="0" algn="l" rtl="0">
              <a:lnSpc>
                <a:spcPct val="90000"/>
              </a:lnSpc>
              <a:spcBef>
                <a:spcPts val="1000"/>
              </a:spcBef>
              <a:spcAft>
                <a:spcPts val="0"/>
              </a:spcAft>
              <a:buClr>
                <a:schemeClr val="dk1"/>
              </a:buClr>
              <a:buSzPts val="2800"/>
              <a:buNone/>
            </a:pPr>
            <a:endParaRPr sz="2800" b="1">
              <a:latin typeface="Calibri"/>
              <a:ea typeface="Calibri"/>
              <a:cs typeface="Calibri"/>
              <a:sym typeface="Calibri"/>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22"/>
        <p:cNvGrpSpPr/>
        <p:nvPr/>
      </p:nvGrpSpPr>
      <p:grpSpPr>
        <a:xfrm>
          <a:off x="0" y="0"/>
          <a:ext cx="0" cy="0"/>
          <a:chOff x="0" y="0"/>
          <a:chExt cx="0" cy="0"/>
        </a:xfrm>
      </p:grpSpPr>
      <p:sp>
        <p:nvSpPr>
          <p:cNvPr id="123" name="Google Shape;123;p4"/>
          <p:cNvSpPr/>
          <p:nvPr/>
        </p:nvSpPr>
        <p:spPr>
          <a:xfrm>
            <a:off x="-83434" y="-15096"/>
            <a:ext cx="12358868" cy="5915005"/>
          </a:xfrm>
          <a:prstGeom prst="rect">
            <a:avLst/>
          </a:prstGeom>
          <a:solidFill>
            <a:srgbClr val="C9C9C9"/>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24" name="Google Shape;124;p4"/>
          <p:cNvSpPr txBox="1">
            <a:spLocks noGrp="1"/>
          </p:cNvSpPr>
          <p:nvPr>
            <p:ph type="ctrTitle"/>
          </p:nvPr>
        </p:nvSpPr>
        <p:spPr>
          <a:xfrm>
            <a:off x="576944" y="57907"/>
            <a:ext cx="4413648" cy="1139329"/>
          </a:xfrm>
          <a:prstGeom prst="rect">
            <a:avLst/>
          </a:prstGeom>
          <a:noFill/>
          <a:ln>
            <a:noFill/>
          </a:ln>
        </p:spPr>
        <p:txBody>
          <a:bodyPr spcFirstLastPara="1" wrap="square" lIns="91425" tIns="45700" rIns="91425" bIns="45700" anchor="b" anchorCtr="0">
            <a:noAutofit/>
          </a:bodyPr>
          <a:lstStyle/>
          <a:p>
            <a:pPr marL="0" lvl="0" indent="0" algn="ctr" rtl="0">
              <a:lnSpc>
                <a:spcPct val="90000"/>
              </a:lnSpc>
              <a:spcBef>
                <a:spcPts val="0"/>
              </a:spcBef>
              <a:spcAft>
                <a:spcPts val="0"/>
              </a:spcAft>
              <a:buClr>
                <a:srgbClr val="C00000"/>
              </a:buClr>
              <a:buSzPts val="4000"/>
              <a:buFont typeface="Calibri"/>
              <a:buNone/>
            </a:pPr>
            <a:r>
              <a:rPr lang="sv-SE" sz="4000" b="1">
                <a:solidFill>
                  <a:srgbClr val="C00000"/>
                </a:solidFill>
              </a:rPr>
              <a:t>Inclusive Church</a:t>
            </a:r>
            <a:endParaRPr sz="4000" b="1">
              <a:solidFill>
                <a:srgbClr val="C00000"/>
              </a:solidFill>
            </a:endParaRPr>
          </a:p>
        </p:txBody>
      </p:sp>
      <p:grpSp>
        <p:nvGrpSpPr>
          <p:cNvPr id="125" name="Google Shape;125;p4"/>
          <p:cNvGrpSpPr/>
          <p:nvPr/>
        </p:nvGrpSpPr>
        <p:grpSpPr>
          <a:xfrm>
            <a:off x="7451494" y="5874026"/>
            <a:ext cx="4589230" cy="839668"/>
            <a:chOff x="7109726" y="5811495"/>
            <a:chExt cx="4930997" cy="902199"/>
          </a:xfrm>
        </p:grpSpPr>
        <p:pic>
          <p:nvPicPr>
            <p:cNvPr id="126" name="Google Shape;126;p4" descr="En bild som visar text&#10;&#10;Automatiskt genererad beskrivning"/>
            <p:cNvPicPr preferRelativeResize="0"/>
            <p:nvPr/>
          </p:nvPicPr>
          <p:blipFill rotWithShape="1">
            <a:blip r:embed="rId3">
              <a:alphaModFix/>
            </a:blip>
            <a:srcRect/>
            <a:stretch/>
          </p:blipFill>
          <p:spPr>
            <a:xfrm>
              <a:off x="9571596" y="5811495"/>
              <a:ext cx="2469127" cy="883906"/>
            </a:xfrm>
            <a:prstGeom prst="rect">
              <a:avLst/>
            </a:prstGeom>
            <a:noFill/>
            <a:ln>
              <a:noFill/>
            </a:ln>
          </p:spPr>
        </p:pic>
        <p:pic>
          <p:nvPicPr>
            <p:cNvPr id="127" name="Google Shape;127;p4" descr="En bild som visar text&#10;&#10;Automatiskt genererad beskrivning"/>
            <p:cNvPicPr preferRelativeResize="0"/>
            <p:nvPr/>
          </p:nvPicPr>
          <p:blipFill rotWithShape="1">
            <a:blip r:embed="rId4">
              <a:alphaModFix/>
            </a:blip>
            <a:srcRect t="30929" b="41926"/>
            <a:stretch/>
          </p:blipFill>
          <p:spPr>
            <a:xfrm>
              <a:off x="8266888" y="6385213"/>
              <a:ext cx="1210107" cy="328481"/>
            </a:xfrm>
            <a:prstGeom prst="rect">
              <a:avLst/>
            </a:prstGeom>
            <a:noFill/>
            <a:ln>
              <a:noFill/>
            </a:ln>
          </p:spPr>
        </p:pic>
        <p:pic>
          <p:nvPicPr>
            <p:cNvPr id="128" name="Google Shape;128;p4" descr="En bild som visar ritning&#10;&#10;Automatiskt genererad beskrivning"/>
            <p:cNvPicPr preferRelativeResize="0"/>
            <p:nvPr/>
          </p:nvPicPr>
          <p:blipFill rotWithShape="1">
            <a:blip r:embed="rId5">
              <a:alphaModFix/>
            </a:blip>
            <a:srcRect/>
            <a:stretch/>
          </p:blipFill>
          <p:spPr>
            <a:xfrm>
              <a:off x="7109726" y="5870687"/>
              <a:ext cx="2469128" cy="451765"/>
            </a:xfrm>
            <a:prstGeom prst="rect">
              <a:avLst/>
            </a:prstGeom>
            <a:noFill/>
            <a:ln>
              <a:noFill/>
            </a:ln>
          </p:spPr>
        </p:pic>
      </p:grpSp>
      <p:sp>
        <p:nvSpPr>
          <p:cNvPr id="129" name="Google Shape;129;p4"/>
          <p:cNvSpPr txBox="1">
            <a:spLocks noGrp="1"/>
          </p:cNvSpPr>
          <p:nvPr>
            <p:ph type="subTitle" idx="1"/>
          </p:nvPr>
        </p:nvSpPr>
        <p:spPr>
          <a:xfrm>
            <a:off x="984738" y="1530950"/>
            <a:ext cx="10325687" cy="3723221"/>
          </a:xfrm>
          <a:prstGeom prst="rect">
            <a:avLst/>
          </a:prstGeom>
          <a:noFill/>
          <a:ln>
            <a:noFill/>
          </a:ln>
        </p:spPr>
        <p:txBody>
          <a:bodyPr spcFirstLastPara="1" wrap="square" lIns="91425" tIns="45700" rIns="91425" bIns="45700" anchor="t" anchorCtr="0">
            <a:noAutofit/>
          </a:bodyPr>
          <a:lstStyle/>
          <a:p>
            <a:pPr marL="0" lvl="0" indent="0" algn="l" rtl="0">
              <a:lnSpc>
                <a:spcPct val="140000"/>
              </a:lnSpc>
              <a:spcBef>
                <a:spcPts val="0"/>
              </a:spcBef>
              <a:spcAft>
                <a:spcPts val="0"/>
              </a:spcAft>
              <a:buClr>
                <a:schemeClr val="dk1"/>
              </a:buClr>
              <a:buSzPts val="1960"/>
              <a:buNone/>
            </a:pPr>
            <a:r>
              <a:rPr lang="sv-SE" sz="1960"/>
              <a:t>"We believe in inclusive Church - a church which celebrates and affirms every person and does not discriminate. We will continue to challenge the church where it continues to discriminate against people on grounds of disability, economic power, ethnicity, gender, gender identity, learning disability, mental health, neurodiversity or sexuality. We believe in a Church which welcomes and serves all people in the name of Jesus Christ; which is scripturally faithful; which seeks to proclaim the Gospel afresh for each generation; and which, in the power of the Holy Spirit, allows all people to grasp how wide and long and high and deep is the love of Jesus Christ."</a:t>
            </a:r>
            <a:endParaRPr sz="1960">
              <a:latin typeface="Calibri"/>
              <a:ea typeface="Calibri"/>
              <a:cs typeface="Calibri"/>
              <a:sym typeface="Calibri"/>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33"/>
        <p:cNvGrpSpPr/>
        <p:nvPr/>
      </p:nvGrpSpPr>
      <p:grpSpPr>
        <a:xfrm>
          <a:off x="0" y="0"/>
          <a:ext cx="0" cy="0"/>
          <a:chOff x="0" y="0"/>
          <a:chExt cx="0" cy="0"/>
        </a:xfrm>
      </p:grpSpPr>
      <p:sp>
        <p:nvSpPr>
          <p:cNvPr id="134" name="Google Shape;134;p5"/>
          <p:cNvSpPr/>
          <p:nvPr/>
        </p:nvSpPr>
        <p:spPr>
          <a:xfrm>
            <a:off x="-83434" y="-123953"/>
            <a:ext cx="12358868" cy="5915005"/>
          </a:xfrm>
          <a:prstGeom prst="rect">
            <a:avLst/>
          </a:prstGeom>
          <a:solidFill>
            <a:srgbClr val="C9C9C9"/>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35" name="Google Shape;135;p5"/>
          <p:cNvSpPr txBox="1">
            <a:spLocks noGrp="1"/>
          </p:cNvSpPr>
          <p:nvPr>
            <p:ph type="ctrTitle"/>
          </p:nvPr>
        </p:nvSpPr>
        <p:spPr>
          <a:xfrm>
            <a:off x="0" y="38150"/>
            <a:ext cx="4380992" cy="1060823"/>
          </a:xfrm>
          <a:prstGeom prst="rect">
            <a:avLst/>
          </a:prstGeom>
          <a:noFill/>
          <a:ln>
            <a:noFill/>
          </a:ln>
        </p:spPr>
        <p:txBody>
          <a:bodyPr spcFirstLastPara="1" wrap="square" lIns="91425" tIns="45700" rIns="91425" bIns="45700" anchor="b" anchorCtr="0">
            <a:noAutofit/>
          </a:bodyPr>
          <a:lstStyle/>
          <a:p>
            <a:pPr marL="0" lvl="0" indent="0" algn="ctr" rtl="0">
              <a:lnSpc>
                <a:spcPct val="90000"/>
              </a:lnSpc>
              <a:spcBef>
                <a:spcPts val="0"/>
              </a:spcBef>
              <a:spcAft>
                <a:spcPts val="0"/>
              </a:spcAft>
              <a:buClr>
                <a:srgbClr val="C00000"/>
              </a:buClr>
              <a:buSzPts val="4000"/>
              <a:buFont typeface="Calibri"/>
              <a:buNone/>
            </a:pPr>
            <a:r>
              <a:rPr lang="sv-SE" sz="4000" b="1">
                <a:solidFill>
                  <a:srgbClr val="C00000"/>
                </a:solidFill>
              </a:rPr>
              <a:t>På svenska</a:t>
            </a:r>
            <a:endParaRPr sz="4000" b="1">
              <a:solidFill>
                <a:srgbClr val="C00000"/>
              </a:solidFill>
            </a:endParaRPr>
          </a:p>
        </p:txBody>
      </p:sp>
      <p:grpSp>
        <p:nvGrpSpPr>
          <p:cNvPr id="136" name="Google Shape;136;p5"/>
          <p:cNvGrpSpPr/>
          <p:nvPr/>
        </p:nvGrpSpPr>
        <p:grpSpPr>
          <a:xfrm>
            <a:off x="7451494" y="5874026"/>
            <a:ext cx="4589230" cy="839668"/>
            <a:chOff x="7109726" y="5811495"/>
            <a:chExt cx="4930997" cy="902199"/>
          </a:xfrm>
        </p:grpSpPr>
        <p:pic>
          <p:nvPicPr>
            <p:cNvPr id="137" name="Google Shape;137;p5" descr="En bild som visar text&#10;&#10;Automatiskt genererad beskrivning"/>
            <p:cNvPicPr preferRelativeResize="0"/>
            <p:nvPr/>
          </p:nvPicPr>
          <p:blipFill rotWithShape="1">
            <a:blip r:embed="rId3">
              <a:alphaModFix/>
            </a:blip>
            <a:srcRect/>
            <a:stretch/>
          </p:blipFill>
          <p:spPr>
            <a:xfrm>
              <a:off x="9571596" y="5811495"/>
              <a:ext cx="2469127" cy="883906"/>
            </a:xfrm>
            <a:prstGeom prst="rect">
              <a:avLst/>
            </a:prstGeom>
            <a:noFill/>
            <a:ln>
              <a:noFill/>
            </a:ln>
          </p:spPr>
        </p:pic>
        <p:pic>
          <p:nvPicPr>
            <p:cNvPr id="138" name="Google Shape;138;p5" descr="En bild som visar text&#10;&#10;Automatiskt genererad beskrivning"/>
            <p:cNvPicPr preferRelativeResize="0"/>
            <p:nvPr/>
          </p:nvPicPr>
          <p:blipFill rotWithShape="1">
            <a:blip r:embed="rId4">
              <a:alphaModFix/>
            </a:blip>
            <a:srcRect t="30929" b="41926"/>
            <a:stretch/>
          </p:blipFill>
          <p:spPr>
            <a:xfrm>
              <a:off x="8266888" y="6385213"/>
              <a:ext cx="1210107" cy="328481"/>
            </a:xfrm>
            <a:prstGeom prst="rect">
              <a:avLst/>
            </a:prstGeom>
            <a:noFill/>
            <a:ln>
              <a:noFill/>
            </a:ln>
          </p:spPr>
        </p:pic>
        <p:pic>
          <p:nvPicPr>
            <p:cNvPr id="139" name="Google Shape;139;p5" descr="En bild som visar ritning&#10;&#10;Automatiskt genererad beskrivning"/>
            <p:cNvPicPr preferRelativeResize="0"/>
            <p:nvPr/>
          </p:nvPicPr>
          <p:blipFill rotWithShape="1">
            <a:blip r:embed="rId5">
              <a:alphaModFix/>
            </a:blip>
            <a:srcRect/>
            <a:stretch/>
          </p:blipFill>
          <p:spPr>
            <a:xfrm>
              <a:off x="7109726" y="5870687"/>
              <a:ext cx="2469128" cy="451765"/>
            </a:xfrm>
            <a:prstGeom prst="rect">
              <a:avLst/>
            </a:prstGeom>
            <a:noFill/>
            <a:ln>
              <a:noFill/>
            </a:ln>
          </p:spPr>
        </p:pic>
      </p:grpSp>
      <p:sp>
        <p:nvSpPr>
          <p:cNvPr id="140" name="Google Shape;140;p5"/>
          <p:cNvSpPr txBox="1">
            <a:spLocks noGrp="1"/>
          </p:cNvSpPr>
          <p:nvPr>
            <p:ph type="subTitle" idx="1"/>
          </p:nvPr>
        </p:nvSpPr>
        <p:spPr>
          <a:xfrm>
            <a:off x="984738" y="1530950"/>
            <a:ext cx="10325700" cy="3723300"/>
          </a:xfrm>
          <a:prstGeom prst="rect">
            <a:avLst/>
          </a:prstGeom>
          <a:noFill/>
          <a:ln>
            <a:noFill/>
          </a:ln>
        </p:spPr>
        <p:txBody>
          <a:bodyPr spcFirstLastPara="1" wrap="square" lIns="91425" tIns="45700" rIns="91425" bIns="45700" anchor="t" anchorCtr="0">
            <a:noAutofit/>
          </a:bodyPr>
          <a:lstStyle/>
          <a:p>
            <a:pPr marL="0" lvl="0" indent="0" algn="l" rtl="0">
              <a:lnSpc>
                <a:spcPct val="140000"/>
              </a:lnSpc>
              <a:spcBef>
                <a:spcPts val="0"/>
              </a:spcBef>
              <a:spcAft>
                <a:spcPts val="0"/>
              </a:spcAft>
              <a:buSzPts val="1960"/>
              <a:buNone/>
            </a:pPr>
            <a:r>
              <a:rPr lang="sv-SE" sz="2000"/>
              <a:t>"Vi tror på en inkluderande kyrka - en kyrka som gläder sig över och bekräftar varje person och som inte diskriminerar. Vi kommer att fortsätta att utmana kyrkan där den fortsätter att diskriminera människor på grund av funktionsvariationer, ekonomisk makt, etnicitet, kön, könsidentitet, intellektuella funktionsvariationer, psykisk hälsa, neuropsykiatriska funktionsnedsättningar eller sexualitet. Vi tror på en kyrka som välkomnar och tjänar alla människor i Jesu Kristi namn, som är trogen skriften, som försöker förkunna Evangeliet på nytt för varje generation, och som i kraft av den Heliga Anden, tillåter alla människor att förstå hur bred och lång och hög och djup Jesu Kristi kärlek är. ” </a:t>
            </a:r>
            <a:endParaRPr/>
          </a:p>
          <a:p>
            <a:pPr marL="0" lvl="0" indent="0" algn="l" rtl="0">
              <a:lnSpc>
                <a:spcPct val="140000"/>
              </a:lnSpc>
              <a:spcBef>
                <a:spcPts val="0"/>
              </a:spcBef>
              <a:spcAft>
                <a:spcPts val="0"/>
              </a:spcAft>
              <a:buSzPts val="1960"/>
              <a:buNone/>
            </a:pPr>
            <a:endParaRPr sz="2000"/>
          </a:p>
          <a:p>
            <a:pPr marL="0" lvl="0" indent="0" algn="l" rtl="0">
              <a:lnSpc>
                <a:spcPct val="140000"/>
              </a:lnSpc>
              <a:spcBef>
                <a:spcPts val="0"/>
              </a:spcBef>
              <a:spcAft>
                <a:spcPts val="0"/>
              </a:spcAft>
              <a:buSzPts val="1960"/>
              <a:buNone/>
            </a:pPr>
            <a:r>
              <a:rPr lang="sv-SE" sz="2000"/>
              <a:t>/Utbildningsansvarigas egen översättning</a:t>
            </a:r>
            <a:endParaRPr sz="200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44"/>
        <p:cNvGrpSpPr/>
        <p:nvPr/>
      </p:nvGrpSpPr>
      <p:grpSpPr>
        <a:xfrm>
          <a:off x="0" y="0"/>
          <a:ext cx="0" cy="0"/>
          <a:chOff x="0" y="0"/>
          <a:chExt cx="0" cy="0"/>
        </a:xfrm>
      </p:grpSpPr>
      <p:sp>
        <p:nvSpPr>
          <p:cNvPr id="145" name="Google Shape;145;p7"/>
          <p:cNvSpPr/>
          <p:nvPr/>
        </p:nvSpPr>
        <p:spPr>
          <a:xfrm>
            <a:off x="0" y="-1"/>
            <a:ext cx="12358868" cy="5815615"/>
          </a:xfrm>
          <a:prstGeom prst="rect">
            <a:avLst/>
          </a:prstGeom>
          <a:solidFill>
            <a:srgbClr val="C9C9C9"/>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46" name="Google Shape;146;p7"/>
          <p:cNvSpPr txBox="1">
            <a:spLocks noGrp="1"/>
          </p:cNvSpPr>
          <p:nvPr>
            <p:ph type="ctrTitle"/>
          </p:nvPr>
        </p:nvSpPr>
        <p:spPr>
          <a:xfrm>
            <a:off x="-152400" y="224354"/>
            <a:ext cx="4712309" cy="708150"/>
          </a:xfrm>
          <a:prstGeom prst="rect">
            <a:avLst/>
          </a:prstGeom>
          <a:noFill/>
          <a:ln>
            <a:noFill/>
          </a:ln>
        </p:spPr>
        <p:txBody>
          <a:bodyPr spcFirstLastPara="1" wrap="square" lIns="91425" tIns="45700" rIns="91425" bIns="45700" anchor="b" anchorCtr="0">
            <a:noAutofit/>
          </a:bodyPr>
          <a:lstStyle/>
          <a:p>
            <a:pPr marL="0" lvl="0" indent="0" algn="ctr" rtl="0">
              <a:lnSpc>
                <a:spcPct val="90000"/>
              </a:lnSpc>
              <a:spcBef>
                <a:spcPts val="0"/>
              </a:spcBef>
              <a:spcAft>
                <a:spcPts val="0"/>
              </a:spcAft>
              <a:buClr>
                <a:srgbClr val="C00000"/>
              </a:buClr>
              <a:buSzPts val="4000"/>
              <a:buFont typeface="Calibri"/>
              <a:buNone/>
            </a:pPr>
            <a:r>
              <a:rPr lang="sv-SE" sz="4000" b="1">
                <a:solidFill>
                  <a:srgbClr val="C00000"/>
                </a:solidFill>
              </a:rPr>
              <a:t>Dagens upplägg</a:t>
            </a:r>
            <a:endParaRPr sz="4000" b="1">
              <a:solidFill>
                <a:srgbClr val="C00000"/>
              </a:solidFill>
            </a:endParaRPr>
          </a:p>
        </p:txBody>
      </p:sp>
      <p:grpSp>
        <p:nvGrpSpPr>
          <p:cNvPr id="147" name="Google Shape;147;p7"/>
          <p:cNvGrpSpPr/>
          <p:nvPr/>
        </p:nvGrpSpPr>
        <p:grpSpPr>
          <a:xfrm>
            <a:off x="7451494" y="5874026"/>
            <a:ext cx="4589230" cy="839668"/>
            <a:chOff x="7109726" y="5811495"/>
            <a:chExt cx="4930997" cy="902199"/>
          </a:xfrm>
        </p:grpSpPr>
        <p:pic>
          <p:nvPicPr>
            <p:cNvPr id="148" name="Google Shape;148;p7" descr="En bild som visar text&#10;&#10;Automatiskt genererad beskrivning"/>
            <p:cNvPicPr preferRelativeResize="0"/>
            <p:nvPr/>
          </p:nvPicPr>
          <p:blipFill rotWithShape="1">
            <a:blip r:embed="rId3">
              <a:alphaModFix/>
            </a:blip>
            <a:srcRect/>
            <a:stretch/>
          </p:blipFill>
          <p:spPr>
            <a:xfrm>
              <a:off x="9571596" y="5811495"/>
              <a:ext cx="2469127" cy="883906"/>
            </a:xfrm>
            <a:prstGeom prst="rect">
              <a:avLst/>
            </a:prstGeom>
            <a:noFill/>
            <a:ln>
              <a:noFill/>
            </a:ln>
          </p:spPr>
        </p:pic>
        <p:pic>
          <p:nvPicPr>
            <p:cNvPr id="149" name="Google Shape;149;p7" descr="En bild som visar text&#10;&#10;Automatiskt genererad beskrivning"/>
            <p:cNvPicPr preferRelativeResize="0"/>
            <p:nvPr/>
          </p:nvPicPr>
          <p:blipFill rotWithShape="1">
            <a:blip r:embed="rId4">
              <a:alphaModFix/>
            </a:blip>
            <a:srcRect t="30929" b="41926"/>
            <a:stretch/>
          </p:blipFill>
          <p:spPr>
            <a:xfrm>
              <a:off x="8266888" y="6385213"/>
              <a:ext cx="1210107" cy="328481"/>
            </a:xfrm>
            <a:prstGeom prst="rect">
              <a:avLst/>
            </a:prstGeom>
            <a:noFill/>
            <a:ln>
              <a:noFill/>
            </a:ln>
          </p:spPr>
        </p:pic>
        <p:pic>
          <p:nvPicPr>
            <p:cNvPr id="150" name="Google Shape;150;p7" descr="En bild som visar ritning&#10;&#10;Automatiskt genererad beskrivning"/>
            <p:cNvPicPr preferRelativeResize="0"/>
            <p:nvPr/>
          </p:nvPicPr>
          <p:blipFill rotWithShape="1">
            <a:blip r:embed="rId5">
              <a:alphaModFix/>
            </a:blip>
            <a:srcRect/>
            <a:stretch/>
          </p:blipFill>
          <p:spPr>
            <a:xfrm>
              <a:off x="7109726" y="5870687"/>
              <a:ext cx="2469128" cy="451765"/>
            </a:xfrm>
            <a:prstGeom prst="rect">
              <a:avLst/>
            </a:prstGeom>
            <a:noFill/>
            <a:ln>
              <a:noFill/>
            </a:ln>
          </p:spPr>
        </p:pic>
      </p:grpSp>
      <p:sp>
        <p:nvSpPr>
          <p:cNvPr id="151" name="Google Shape;151;p7"/>
          <p:cNvSpPr txBox="1">
            <a:spLocks noGrp="1"/>
          </p:cNvSpPr>
          <p:nvPr>
            <p:ph type="subTitle" idx="1"/>
          </p:nvPr>
        </p:nvSpPr>
        <p:spPr>
          <a:xfrm>
            <a:off x="468513" y="1292763"/>
            <a:ext cx="12714513" cy="4631431"/>
          </a:xfrm>
          <a:prstGeom prst="rect">
            <a:avLst/>
          </a:prstGeom>
          <a:noFill/>
          <a:ln>
            <a:noFill/>
          </a:ln>
        </p:spPr>
        <p:txBody>
          <a:bodyPr spcFirstLastPara="1" wrap="square" lIns="91425" tIns="45700" rIns="91425" bIns="45700" anchor="t" anchorCtr="0">
            <a:noAutofit/>
          </a:bodyPr>
          <a:lstStyle/>
          <a:p>
            <a:pPr marL="0" lvl="0" indent="0" algn="l" rtl="0">
              <a:lnSpc>
                <a:spcPct val="87000"/>
              </a:lnSpc>
              <a:spcBef>
                <a:spcPts val="0"/>
              </a:spcBef>
              <a:spcAft>
                <a:spcPts val="0"/>
              </a:spcAft>
              <a:buClr>
                <a:schemeClr val="dk1"/>
              </a:buClr>
              <a:buSzPts val="2029"/>
              <a:buNone/>
            </a:pPr>
            <a:r>
              <a:rPr lang="sv-SE" sz="1800"/>
              <a:t>08:45     Mötet öppnar för incheckning</a:t>
            </a:r>
            <a:endParaRPr sz="1800"/>
          </a:p>
          <a:p>
            <a:pPr marL="828039" lvl="0" indent="-828039" algn="l" rtl="0">
              <a:lnSpc>
                <a:spcPct val="87000"/>
              </a:lnSpc>
              <a:spcBef>
                <a:spcPts val="1800"/>
              </a:spcBef>
              <a:spcAft>
                <a:spcPts val="0"/>
              </a:spcAft>
              <a:buClr>
                <a:schemeClr val="dk1"/>
              </a:buClr>
              <a:buSzPts val="2029"/>
              <a:buNone/>
            </a:pPr>
            <a:r>
              <a:rPr lang="sv-SE" sz="1800"/>
              <a:t>09:00     Välkomna och presentation av dagens tema, upplägg samt kort återkoppling från förra utbildningstillfället. </a:t>
            </a:r>
            <a:endParaRPr sz="1800"/>
          </a:p>
          <a:p>
            <a:pPr marL="828038" lvl="0" indent="-828038" algn="l" rtl="0">
              <a:lnSpc>
                <a:spcPct val="87000"/>
              </a:lnSpc>
              <a:spcBef>
                <a:spcPts val="1800"/>
              </a:spcBef>
              <a:spcAft>
                <a:spcPts val="0"/>
              </a:spcAft>
              <a:buSzPts val="2029"/>
              <a:buNone/>
            </a:pPr>
            <a:r>
              <a:rPr lang="sv-SE" sz="1800"/>
              <a:t>09:15     Gruppsamtal i smågrupper utifrån boken ”Disability” av John M Hull</a:t>
            </a:r>
            <a:endParaRPr sz="1800"/>
          </a:p>
          <a:p>
            <a:pPr marL="828039" lvl="0" indent="-828039" algn="l" rtl="0">
              <a:lnSpc>
                <a:spcPct val="87000"/>
              </a:lnSpc>
              <a:spcBef>
                <a:spcPts val="1800"/>
              </a:spcBef>
              <a:spcAft>
                <a:spcPts val="0"/>
              </a:spcAft>
              <a:buSzPts val="2029"/>
              <a:buNone/>
            </a:pPr>
            <a:r>
              <a:rPr lang="sv-SE" sz="1800"/>
              <a:t>09.45	Paus</a:t>
            </a:r>
            <a:endParaRPr sz="1800"/>
          </a:p>
          <a:p>
            <a:pPr marL="828038" lvl="0" indent="-828038" algn="l" rtl="0">
              <a:lnSpc>
                <a:spcPct val="87000"/>
              </a:lnSpc>
              <a:spcBef>
                <a:spcPts val="1800"/>
              </a:spcBef>
              <a:spcAft>
                <a:spcPts val="0"/>
              </a:spcAft>
              <a:buSzPts val="2029"/>
              <a:buNone/>
            </a:pPr>
            <a:r>
              <a:rPr lang="sv-SE" sz="1800"/>
              <a:t>10:00     Föreläsning 1 med Gunilla Lindén</a:t>
            </a:r>
            <a:endParaRPr sz="1800"/>
          </a:p>
          <a:p>
            <a:pPr marL="828038" lvl="0" indent="-828038" algn="l" rtl="0">
              <a:lnSpc>
                <a:spcPct val="87000"/>
              </a:lnSpc>
              <a:spcBef>
                <a:spcPts val="1800"/>
              </a:spcBef>
              <a:spcAft>
                <a:spcPts val="0"/>
              </a:spcAft>
              <a:buSzPts val="2029"/>
              <a:buNone/>
            </a:pPr>
            <a:r>
              <a:rPr lang="sv-SE" sz="1800"/>
              <a:t>10:35	Kort paus</a:t>
            </a:r>
            <a:endParaRPr sz="1800"/>
          </a:p>
          <a:p>
            <a:pPr marL="828039" lvl="0" indent="-828039" algn="l" rtl="0">
              <a:lnSpc>
                <a:spcPct val="87000"/>
              </a:lnSpc>
              <a:spcBef>
                <a:spcPts val="1800"/>
              </a:spcBef>
              <a:spcAft>
                <a:spcPts val="0"/>
              </a:spcAft>
              <a:buSzPts val="2029"/>
              <a:buNone/>
            </a:pPr>
            <a:r>
              <a:rPr lang="sv-SE" sz="1800"/>
              <a:t>10:40	Föreläsning 2 med Gunilla Lindén </a:t>
            </a:r>
            <a:endParaRPr sz="1800"/>
          </a:p>
          <a:p>
            <a:pPr marL="0" lvl="0" indent="0" algn="l" rtl="0">
              <a:lnSpc>
                <a:spcPct val="87000"/>
              </a:lnSpc>
              <a:spcBef>
                <a:spcPts val="1800"/>
              </a:spcBef>
              <a:spcAft>
                <a:spcPts val="0"/>
              </a:spcAft>
              <a:buClr>
                <a:schemeClr val="dk1"/>
              </a:buClr>
              <a:buSzPts val="2029"/>
              <a:buNone/>
            </a:pPr>
            <a:r>
              <a:rPr lang="sv-SE" sz="1800"/>
              <a:t>11:00     Paus och egen reflektion</a:t>
            </a:r>
            <a:endParaRPr/>
          </a:p>
          <a:p>
            <a:pPr marL="828039" lvl="0" indent="-828039" algn="l" rtl="0">
              <a:lnSpc>
                <a:spcPct val="87000"/>
              </a:lnSpc>
              <a:spcBef>
                <a:spcPts val="1800"/>
              </a:spcBef>
              <a:spcAft>
                <a:spcPts val="0"/>
              </a:spcAft>
              <a:buClr>
                <a:schemeClr val="dk1"/>
              </a:buClr>
              <a:buSzPts val="2029"/>
              <a:buNone/>
            </a:pPr>
            <a:r>
              <a:rPr lang="sv-SE" sz="1800"/>
              <a:t>11:15     Samtal i grupper utifrån föreläsningarna med Gunilla</a:t>
            </a:r>
            <a:endParaRPr sz="1800"/>
          </a:p>
          <a:p>
            <a:pPr marL="0" lvl="0" indent="0" algn="l" rtl="0">
              <a:lnSpc>
                <a:spcPct val="87000"/>
              </a:lnSpc>
              <a:spcBef>
                <a:spcPts val="1800"/>
              </a:spcBef>
              <a:spcAft>
                <a:spcPts val="0"/>
              </a:spcAft>
              <a:buClr>
                <a:schemeClr val="dk1"/>
              </a:buClr>
              <a:buSzPts val="2029"/>
              <a:buNone/>
            </a:pPr>
            <a:r>
              <a:rPr lang="sv-SE" sz="1800"/>
              <a:t>11:45     Hemuppgift delas ut/presentation av nästa utbildningstillfälle	</a:t>
            </a:r>
            <a:endParaRPr sz="1800"/>
          </a:p>
          <a:p>
            <a:pPr marL="0" lvl="0" indent="0" algn="l" rtl="0">
              <a:lnSpc>
                <a:spcPct val="87000"/>
              </a:lnSpc>
              <a:spcBef>
                <a:spcPts val="1800"/>
              </a:spcBef>
              <a:spcAft>
                <a:spcPts val="0"/>
              </a:spcAft>
              <a:buClr>
                <a:schemeClr val="dk1"/>
              </a:buClr>
              <a:buSzPts val="2029"/>
              <a:buNone/>
            </a:pPr>
            <a:r>
              <a:rPr lang="sv-SE" sz="1800"/>
              <a:t>12:00     Slut </a:t>
            </a:r>
            <a:endParaRPr sz="1800"/>
          </a:p>
          <a:p>
            <a:pPr marL="0" lvl="0" indent="0" algn="l" rtl="0">
              <a:lnSpc>
                <a:spcPct val="70000"/>
              </a:lnSpc>
              <a:spcBef>
                <a:spcPts val="1800"/>
              </a:spcBef>
              <a:spcAft>
                <a:spcPts val="0"/>
              </a:spcAft>
              <a:buClr>
                <a:schemeClr val="dk1"/>
              </a:buClr>
              <a:buSzPts val="1960"/>
              <a:buNone/>
            </a:pPr>
            <a:endParaRPr sz="1960" b="1">
              <a:latin typeface="Calibri"/>
              <a:ea typeface="Calibri"/>
              <a:cs typeface="Calibri"/>
              <a:sym typeface="Calibri"/>
            </a:endParaRPr>
          </a:p>
          <a:p>
            <a:pPr marL="0" lvl="0" indent="0" algn="l" rtl="0">
              <a:lnSpc>
                <a:spcPct val="70000"/>
              </a:lnSpc>
              <a:spcBef>
                <a:spcPts val="1000"/>
              </a:spcBef>
              <a:spcAft>
                <a:spcPts val="0"/>
              </a:spcAft>
              <a:buClr>
                <a:schemeClr val="dk1"/>
              </a:buClr>
              <a:buSzPts val="1960"/>
              <a:buNone/>
            </a:pPr>
            <a:endParaRPr sz="1960" b="1">
              <a:latin typeface="Calibri"/>
              <a:ea typeface="Calibri"/>
              <a:cs typeface="Calibri"/>
              <a:sym typeface="Calibri"/>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55"/>
        <p:cNvGrpSpPr/>
        <p:nvPr/>
      </p:nvGrpSpPr>
      <p:grpSpPr>
        <a:xfrm>
          <a:off x="0" y="0"/>
          <a:ext cx="0" cy="0"/>
          <a:chOff x="0" y="0"/>
          <a:chExt cx="0" cy="0"/>
        </a:xfrm>
      </p:grpSpPr>
      <p:sp>
        <p:nvSpPr>
          <p:cNvPr id="156" name="Google Shape;156;p8"/>
          <p:cNvSpPr/>
          <p:nvPr/>
        </p:nvSpPr>
        <p:spPr>
          <a:xfrm>
            <a:off x="0" y="1"/>
            <a:ext cx="12358868" cy="5815613"/>
          </a:xfrm>
          <a:prstGeom prst="rect">
            <a:avLst/>
          </a:prstGeom>
          <a:solidFill>
            <a:srgbClr val="C9C9C9"/>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57" name="Google Shape;157;p8"/>
          <p:cNvSpPr txBox="1">
            <a:spLocks noGrp="1"/>
          </p:cNvSpPr>
          <p:nvPr>
            <p:ph type="ctrTitle"/>
          </p:nvPr>
        </p:nvSpPr>
        <p:spPr>
          <a:xfrm>
            <a:off x="174170" y="-108860"/>
            <a:ext cx="4243649" cy="1139329"/>
          </a:xfrm>
          <a:prstGeom prst="rect">
            <a:avLst/>
          </a:prstGeom>
          <a:noFill/>
          <a:ln>
            <a:noFill/>
          </a:ln>
        </p:spPr>
        <p:txBody>
          <a:bodyPr spcFirstLastPara="1" wrap="square" lIns="91425" tIns="45700" rIns="91425" bIns="45700" anchor="b" anchorCtr="0">
            <a:noAutofit/>
          </a:bodyPr>
          <a:lstStyle/>
          <a:p>
            <a:pPr marL="0" lvl="0" indent="0" algn="ctr" rtl="0">
              <a:lnSpc>
                <a:spcPct val="90000"/>
              </a:lnSpc>
              <a:spcBef>
                <a:spcPts val="0"/>
              </a:spcBef>
              <a:spcAft>
                <a:spcPts val="0"/>
              </a:spcAft>
              <a:buClr>
                <a:srgbClr val="C00000"/>
              </a:buClr>
              <a:buSzPts val="4000"/>
              <a:buFont typeface="Calibri"/>
              <a:buNone/>
            </a:pPr>
            <a:r>
              <a:rPr lang="sv-SE" sz="4000" b="1">
                <a:solidFill>
                  <a:srgbClr val="C00000"/>
                </a:solidFill>
              </a:rPr>
              <a:t>Att tänka på…</a:t>
            </a:r>
            <a:endParaRPr sz="4000" b="1">
              <a:solidFill>
                <a:srgbClr val="C00000"/>
              </a:solidFill>
            </a:endParaRPr>
          </a:p>
        </p:txBody>
      </p:sp>
      <p:grpSp>
        <p:nvGrpSpPr>
          <p:cNvPr id="158" name="Google Shape;158;p8"/>
          <p:cNvGrpSpPr/>
          <p:nvPr/>
        </p:nvGrpSpPr>
        <p:grpSpPr>
          <a:xfrm>
            <a:off x="7451494" y="5874026"/>
            <a:ext cx="4589230" cy="839668"/>
            <a:chOff x="7109726" y="5811495"/>
            <a:chExt cx="4930997" cy="902199"/>
          </a:xfrm>
        </p:grpSpPr>
        <p:pic>
          <p:nvPicPr>
            <p:cNvPr id="159" name="Google Shape;159;p8" descr="En bild som visar text&#10;&#10;Automatiskt genererad beskrivning"/>
            <p:cNvPicPr preferRelativeResize="0"/>
            <p:nvPr/>
          </p:nvPicPr>
          <p:blipFill rotWithShape="1">
            <a:blip r:embed="rId3">
              <a:alphaModFix/>
            </a:blip>
            <a:srcRect/>
            <a:stretch/>
          </p:blipFill>
          <p:spPr>
            <a:xfrm>
              <a:off x="9571596" y="5811495"/>
              <a:ext cx="2469127" cy="883906"/>
            </a:xfrm>
            <a:prstGeom prst="rect">
              <a:avLst/>
            </a:prstGeom>
            <a:noFill/>
            <a:ln>
              <a:noFill/>
            </a:ln>
          </p:spPr>
        </p:pic>
        <p:pic>
          <p:nvPicPr>
            <p:cNvPr id="160" name="Google Shape;160;p8" descr="En bild som visar text&#10;&#10;Automatiskt genererad beskrivning"/>
            <p:cNvPicPr preferRelativeResize="0"/>
            <p:nvPr/>
          </p:nvPicPr>
          <p:blipFill rotWithShape="1">
            <a:blip r:embed="rId4">
              <a:alphaModFix/>
            </a:blip>
            <a:srcRect t="30929" b="41926"/>
            <a:stretch/>
          </p:blipFill>
          <p:spPr>
            <a:xfrm>
              <a:off x="8266888" y="6385213"/>
              <a:ext cx="1210107" cy="328481"/>
            </a:xfrm>
            <a:prstGeom prst="rect">
              <a:avLst/>
            </a:prstGeom>
            <a:noFill/>
            <a:ln>
              <a:noFill/>
            </a:ln>
          </p:spPr>
        </p:pic>
        <p:pic>
          <p:nvPicPr>
            <p:cNvPr id="161" name="Google Shape;161;p8" descr="En bild som visar ritning&#10;&#10;Automatiskt genererad beskrivning"/>
            <p:cNvPicPr preferRelativeResize="0"/>
            <p:nvPr/>
          </p:nvPicPr>
          <p:blipFill rotWithShape="1">
            <a:blip r:embed="rId5">
              <a:alphaModFix/>
            </a:blip>
            <a:srcRect/>
            <a:stretch/>
          </p:blipFill>
          <p:spPr>
            <a:xfrm>
              <a:off x="7109726" y="5870687"/>
              <a:ext cx="2469128" cy="451765"/>
            </a:xfrm>
            <a:prstGeom prst="rect">
              <a:avLst/>
            </a:prstGeom>
            <a:noFill/>
            <a:ln>
              <a:noFill/>
            </a:ln>
          </p:spPr>
        </p:pic>
      </p:grpSp>
      <p:sp>
        <p:nvSpPr>
          <p:cNvPr id="162" name="Google Shape;162;p8"/>
          <p:cNvSpPr txBox="1">
            <a:spLocks noGrp="1"/>
          </p:cNvSpPr>
          <p:nvPr>
            <p:ph type="subTitle" idx="1"/>
          </p:nvPr>
        </p:nvSpPr>
        <p:spPr>
          <a:xfrm>
            <a:off x="694837" y="1242547"/>
            <a:ext cx="10822249" cy="4204322"/>
          </a:xfrm>
          <a:prstGeom prst="rect">
            <a:avLst/>
          </a:prstGeom>
          <a:noFill/>
          <a:ln>
            <a:noFill/>
          </a:ln>
        </p:spPr>
        <p:txBody>
          <a:bodyPr spcFirstLastPara="1" wrap="square" lIns="91425" tIns="45700" rIns="91425" bIns="45700" anchor="t" anchorCtr="0">
            <a:noAutofit/>
          </a:bodyPr>
          <a:lstStyle/>
          <a:p>
            <a:pPr marL="457200" lvl="0" indent="-457200" algn="l" rtl="0">
              <a:lnSpc>
                <a:spcPct val="115000"/>
              </a:lnSpc>
              <a:spcBef>
                <a:spcPts val="0"/>
              </a:spcBef>
              <a:spcAft>
                <a:spcPts val="0"/>
              </a:spcAft>
              <a:buClr>
                <a:schemeClr val="dk1"/>
              </a:buClr>
              <a:buSzPts val="2800"/>
              <a:buFont typeface="Arial"/>
              <a:buChar char="•"/>
            </a:pPr>
            <a:r>
              <a:rPr lang="sv-SE"/>
              <a:t>Vi är många – kom ihåg att ha mikrofonen avstängd förutom i grupprummen. </a:t>
            </a:r>
            <a:endParaRPr/>
          </a:p>
          <a:p>
            <a:pPr marL="457200" lvl="0" indent="-457200" algn="l" rtl="0">
              <a:lnSpc>
                <a:spcPct val="115000"/>
              </a:lnSpc>
              <a:spcBef>
                <a:spcPts val="1000"/>
              </a:spcBef>
              <a:spcAft>
                <a:spcPts val="0"/>
              </a:spcAft>
              <a:buClr>
                <a:schemeClr val="dk1"/>
              </a:buClr>
              <a:buSzPts val="2800"/>
              <a:buFont typeface="Arial"/>
              <a:buChar char="•"/>
            </a:pPr>
            <a:r>
              <a:rPr lang="sv-SE"/>
              <a:t>Alla samtal sker i grupprum på Zoom och såklart med kollegor på hemmaplan. </a:t>
            </a:r>
            <a:endParaRPr/>
          </a:p>
          <a:p>
            <a:pPr marL="457200" lvl="0" indent="-457200" algn="l" rtl="0">
              <a:lnSpc>
                <a:spcPct val="115000"/>
              </a:lnSpc>
              <a:spcBef>
                <a:spcPts val="1000"/>
              </a:spcBef>
              <a:spcAft>
                <a:spcPts val="0"/>
              </a:spcAft>
              <a:buClr>
                <a:schemeClr val="dk1"/>
              </a:buClr>
              <a:buSzPts val="2800"/>
              <a:buFont typeface="Arial"/>
              <a:buChar char="•"/>
            </a:pPr>
            <a:r>
              <a:rPr lang="sv-SE"/>
              <a:t>Chatten används enbart för tekniska frågor och då utbildningsledningen uppmuntrar till det. </a:t>
            </a:r>
            <a:endParaRPr/>
          </a:p>
          <a:p>
            <a:pPr marL="457200" lvl="0" indent="-457200" algn="l" rtl="0">
              <a:lnSpc>
                <a:spcPct val="115000"/>
              </a:lnSpc>
              <a:spcBef>
                <a:spcPts val="1000"/>
              </a:spcBef>
              <a:spcAft>
                <a:spcPts val="0"/>
              </a:spcAft>
              <a:buClr>
                <a:schemeClr val="dk1"/>
              </a:buClr>
              <a:buSzPts val="2800"/>
              <a:buFont typeface="Arial"/>
              <a:buChar char="•"/>
            </a:pPr>
            <a:r>
              <a:rPr lang="sv-SE"/>
              <a:t>Idéer, tankar, frågor och feedback – maila utbildningsledningen!</a:t>
            </a:r>
            <a:endParaRPr/>
          </a:p>
          <a:p>
            <a:pPr marL="457200" lvl="0" indent="-457200" algn="l" rtl="0">
              <a:lnSpc>
                <a:spcPct val="115000"/>
              </a:lnSpc>
              <a:spcBef>
                <a:spcPts val="1000"/>
              </a:spcBef>
              <a:spcAft>
                <a:spcPts val="0"/>
              </a:spcAft>
              <a:buClr>
                <a:schemeClr val="dk1"/>
              </a:buClr>
              <a:buSzPts val="2800"/>
              <a:buFont typeface="Arial"/>
              <a:buChar char="•"/>
            </a:pPr>
            <a:r>
              <a:rPr lang="sv-SE"/>
              <a:t>Info, länkar och mailadresser hittar du på:</a:t>
            </a:r>
            <a:endParaRPr/>
          </a:p>
          <a:p>
            <a:pPr marL="0" lvl="0" indent="0" algn="l" rtl="0">
              <a:lnSpc>
                <a:spcPct val="115000"/>
              </a:lnSpc>
              <a:spcBef>
                <a:spcPts val="1000"/>
              </a:spcBef>
              <a:spcAft>
                <a:spcPts val="0"/>
              </a:spcAft>
              <a:buClr>
                <a:schemeClr val="dk1"/>
              </a:buClr>
              <a:buSzPts val="2800"/>
              <a:buNone/>
            </a:pPr>
            <a:r>
              <a:rPr lang="sv-SE" u="sng">
                <a:solidFill>
                  <a:schemeClr val="hlink"/>
                </a:solidFill>
                <a:latin typeface="Calibri"/>
                <a:ea typeface="Calibri"/>
                <a:cs typeface="Calibri"/>
                <a:sym typeface="Calibri"/>
                <a:hlinkClick r:id="rId6"/>
              </a:rPr>
              <a:t>https://www.svenskakyrkan.se/framtidenborhososs/finns-det-rum-for-mig</a:t>
            </a:r>
            <a:r>
              <a:rPr lang="sv-SE">
                <a:latin typeface="Calibri"/>
                <a:ea typeface="Calibri"/>
                <a:cs typeface="Calibri"/>
                <a:sym typeface="Calibri"/>
              </a:rPr>
              <a:t> </a:t>
            </a:r>
            <a:endParaRPr/>
          </a:p>
          <a:p>
            <a:pPr marL="0" lvl="0" indent="0" algn="l" rtl="0">
              <a:lnSpc>
                <a:spcPct val="90000"/>
              </a:lnSpc>
              <a:spcBef>
                <a:spcPts val="1000"/>
              </a:spcBef>
              <a:spcAft>
                <a:spcPts val="0"/>
              </a:spcAft>
              <a:buClr>
                <a:schemeClr val="dk1"/>
              </a:buClr>
              <a:buSzPts val="2800"/>
              <a:buNone/>
            </a:pPr>
            <a:endParaRPr sz="2800" b="1">
              <a:latin typeface="Calibri"/>
              <a:ea typeface="Calibri"/>
              <a:cs typeface="Calibri"/>
              <a:sym typeface="Calibri"/>
            </a:endParaRPr>
          </a:p>
          <a:p>
            <a:pPr marL="0" lvl="0" indent="0" algn="l" rtl="0">
              <a:lnSpc>
                <a:spcPct val="90000"/>
              </a:lnSpc>
              <a:spcBef>
                <a:spcPts val="1000"/>
              </a:spcBef>
              <a:spcAft>
                <a:spcPts val="0"/>
              </a:spcAft>
              <a:buClr>
                <a:schemeClr val="dk1"/>
              </a:buClr>
              <a:buSzPts val="2800"/>
              <a:buNone/>
            </a:pPr>
            <a:endParaRPr sz="2800" b="1">
              <a:latin typeface="Calibri"/>
              <a:ea typeface="Calibri"/>
              <a:cs typeface="Calibri"/>
              <a:sym typeface="Calibri"/>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66"/>
        <p:cNvGrpSpPr/>
        <p:nvPr/>
      </p:nvGrpSpPr>
      <p:grpSpPr>
        <a:xfrm>
          <a:off x="0" y="0"/>
          <a:ext cx="0" cy="0"/>
          <a:chOff x="0" y="0"/>
          <a:chExt cx="0" cy="0"/>
        </a:xfrm>
      </p:grpSpPr>
      <p:sp>
        <p:nvSpPr>
          <p:cNvPr id="167" name="Google Shape;167;gc47d2deb43_1_5"/>
          <p:cNvSpPr/>
          <p:nvPr/>
        </p:nvSpPr>
        <p:spPr>
          <a:xfrm>
            <a:off x="-159500" y="0"/>
            <a:ext cx="12518400" cy="5815500"/>
          </a:xfrm>
          <a:prstGeom prst="rect">
            <a:avLst/>
          </a:prstGeom>
          <a:solidFill>
            <a:srgbClr val="C9C9C9"/>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68" name="Google Shape;168;gc47d2deb43_1_5"/>
          <p:cNvSpPr txBox="1">
            <a:spLocks noGrp="1"/>
          </p:cNvSpPr>
          <p:nvPr>
            <p:ph type="ctrTitle"/>
          </p:nvPr>
        </p:nvSpPr>
        <p:spPr>
          <a:xfrm>
            <a:off x="-463770" y="1207575"/>
            <a:ext cx="8483700" cy="1139400"/>
          </a:xfrm>
          <a:prstGeom prst="rect">
            <a:avLst/>
          </a:prstGeom>
          <a:noFill/>
          <a:ln>
            <a:noFill/>
          </a:ln>
        </p:spPr>
        <p:txBody>
          <a:bodyPr spcFirstLastPara="1" wrap="square" lIns="91425" tIns="45700" rIns="91425" bIns="45700" anchor="b" anchorCtr="0">
            <a:noAutofit/>
          </a:bodyPr>
          <a:lstStyle/>
          <a:p>
            <a:pPr marL="0" lvl="0" indent="0" algn="ctr" rtl="0">
              <a:lnSpc>
                <a:spcPct val="90000"/>
              </a:lnSpc>
              <a:spcBef>
                <a:spcPts val="0"/>
              </a:spcBef>
              <a:spcAft>
                <a:spcPts val="0"/>
              </a:spcAft>
              <a:buClr>
                <a:srgbClr val="C00000"/>
              </a:buClr>
              <a:buSzPts val="4000"/>
              <a:buFont typeface="Calibri"/>
              <a:buNone/>
            </a:pPr>
            <a:r>
              <a:rPr lang="sv-SE" sz="4000" b="1">
                <a:solidFill>
                  <a:srgbClr val="C00000"/>
                </a:solidFill>
              </a:rPr>
              <a:t>Om dagens litteratur</a:t>
            </a:r>
            <a:endParaRPr sz="4000" b="1">
              <a:solidFill>
                <a:srgbClr val="C00000"/>
              </a:solidFill>
            </a:endParaRPr>
          </a:p>
        </p:txBody>
      </p:sp>
      <p:grpSp>
        <p:nvGrpSpPr>
          <p:cNvPr id="169" name="Google Shape;169;gc47d2deb43_1_5"/>
          <p:cNvGrpSpPr/>
          <p:nvPr/>
        </p:nvGrpSpPr>
        <p:grpSpPr>
          <a:xfrm>
            <a:off x="7451564" y="5874081"/>
            <a:ext cx="4589278" cy="839676"/>
            <a:chOff x="7109726" y="5811495"/>
            <a:chExt cx="4930996" cy="902199"/>
          </a:xfrm>
        </p:grpSpPr>
        <p:pic>
          <p:nvPicPr>
            <p:cNvPr id="170" name="Google Shape;170;gc47d2deb43_1_5" descr="En bild som visar text&#10;&#10;Automatiskt genererad beskrivning"/>
            <p:cNvPicPr preferRelativeResize="0"/>
            <p:nvPr/>
          </p:nvPicPr>
          <p:blipFill rotWithShape="1">
            <a:blip r:embed="rId3">
              <a:alphaModFix/>
            </a:blip>
            <a:srcRect/>
            <a:stretch/>
          </p:blipFill>
          <p:spPr>
            <a:xfrm>
              <a:off x="9571596" y="5811495"/>
              <a:ext cx="2469126" cy="883906"/>
            </a:xfrm>
            <a:prstGeom prst="rect">
              <a:avLst/>
            </a:prstGeom>
            <a:noFill/>
            <a:ln>
              <a:noFill/>
            </a:ln>
          </p:spPr>
        </p:pic>
        <p:pic>
          <p:nvPicPr>
            <p:cNvPr id="171" name="Google Shape;171;gc47d2deb43_1_5" descr="En bild som visar text&#10;&#10;Automatiskt genererad beskrivning"/>
            <p:cNvPicPr preferRelativeResize="0"/>
            <p:nvPr/>
          </p:nvPicPr>
          <p:blipFill rotWithShape="1">
            <a:blip r:embed="rId4">
              <a:alphaModFix/>
            </a:blip>
            <a:srcRect t="30929" b="41925"/>
            <a:stretch/>
          </p:blipFill>
          <p:spPr>
            <a:xfrm>
              <a:off x="8266888" y="6385213"/>
              <a:ext cx="1210107" cy="328481"/>
            </a:xfrm>
            <a:prstGeom prst="rect">
              <a:avLst/>
            </a:prstGeom>
            <a:noFill/>
            <a:ln>
              <a:noFill/>
            </a:ln>
          </p:spPr>
        </p:pic>
        <p:pic>
          <p:nvPicPr>
            <p:cNvPr id="172" name="Google Shape;172;gc47d2deb43_1_5" descr="En bild som visar ritning&#10;&#10;Automatiskt genererad beskrivning"/>
            <p:cNvPicPr preferRelativeResize="0"/>
            <p:nvPr/>
          </p:nvPicPr>
          <p:blipFill rotWithShape="1">
            <a:blip r:embed="rId5">
              <a:alphaModFix/>
            </a:blip>
            <a:srcRect/>
            <a:stretch/>
          </p:blipFill>
          <p:spPr>
            <a:xfrm>
              <a:off x="7109726" y="5870687"/>
              <a:ext cx="2469128" cy="451765"/>
            </a:xfrm>
            <a:prstGeom prst="rect">
              <a:avLst/>
            </a:prstGeom>
            <a:noFill/>
            <a:ln>
              <a:noFill/>
            </a:ln>
          </p:spPr>
        </p:pic>
      </p:grpSp>
      <p:sp>
        <p:nvSpPr>
          <p:cNvPr id="173" name="Google Shape;173;gc47d2deb43_1_5"/>
          <p:cNvSpPr txBox="1">
            <a:spLocks noGrp="1"/>
          </p:cNvSpPr>
          <p:nvPr>
            <p:ph type="subTitle" idx="1"/>
          </p:nvPr>
        </p:nvSpPr>
        <p:spPr>
          <a:xfrm>
            <a:off x="1369800" y="2974148"/>
            <a:ext cx="10822200" cy="1354800"/>
          </a:xfrm>
          <a:prstGeom prst="rect">
            <a:avLst/>
          </a:prstGeom>
          <a:noFill/>
          <a:ln>
            <a:noFill/>
          </a:ln>
        </p:spPr>
        <p:txBody>
          <a:bodyPr spcFirstLastPara="1" wrap="square" lIns="91425" tIns="45700" rIns="91425" bIns="45700" anchor="t" anchorCtr="0">
            <a:noAutofit/>
          </a:bodyPr>
          <a:lstStyle/>
          <a:p>
            <a:pPr marL="457200" lvl="0" indent="-457200" algn="l" rtl="0">
              <a:lnSpc>
                <a:spcPct val="115000"/>
              </a:lnSpc>
              <a:spcBef>
                <a:spcPts val="1000"/>
              </a:spcBef>
              <a:spcAft>
                <a:spcPts val="0"/>
              </a:spcAft>
              <a:buClr>
                <a:schemeClr val="dk1"/>
              </a:buClr>
              <a:buSzPts val="2800"/>
              <a:buFont typeface="Arial"/>
              <a:buChar char="•"/>
            </a:pPr>
            <a:r>
              <a:rPr lang="sv-SE"/>
              <a:t>“Disability” av John M Hull</a:t>
            </a:r>
            <a:endParaRPr/>
          </a:p>
          <a:p>
            <a:pPr marL="0" lvl="0" indent="0" algn="l" rtl="0">
              <a:lnSpc>
                <a:spcPct val="115000"/>
              </a:lnSpc>
              <a:spcBef>
                <a:spcPts val="1000"/>
              </a:spcBef>
              <a:spcAft>
                <a:spcPts val="0"/>
              </a:spcAft>
              <a:buClr>
                <a:schemeClr val="dk1"/>
              </a:buClr>
              <a:buSzPts val="2800"/>
              <a:buNone/>
            </a:pPr>
            <a:endParaRPr/>
          </a:p>
          <a:p>
            <a:pPr marL="0" lvl="0" indent="0" algn="l" rtl="0">
              <a:lnSpc>
                <a:spcPct val="90000"/>
              </a:lnSpc>
              <a:spcBef>
                <a:spcPts val="1000"/>
              </a:spcBef>
              <a:spcAft>
                <a:spcPts val="0"/>
              </a:spcAft>
              <a:buClr>
                <a:schemeClr val="dk1"/>
              </a:buClr>
              <a:buSzPts val="2800"/>
              <a:buNone/>
            </a:pPr>
            <a:endParaRPr sz="2800" b="1">
              <a:latin typeface="Calibri"/>
              <a:ea typeface="Calibri"/>
              <a:cs typeface="Calibri"/>
              <a:sym typeface="Calibri"/>
            </a:endParaRPr>
          </a:p>
          <a:p>
            <a:pPr marL="0" lvl="0" indent="0" algn="l" rtl="0">
              <a:lnSpc>
                <a:spcPct val="90000"/>
              </a:lnSpc>
              <a:spcBef>
                <a:spcPts val="1000"/>
              </a:spcBef>
              <a:spcAft>
                <a:spcPts val="0"/>
              </a:spcAft>
              <a:buClr>
                <a:schemeClr val="dk1"/>
              </a:buClr>
              <a:buSzPts val="2800"/>
              <a:buNone/>
            </a:pPr>
            <a:endParaRPr sz="2800" b="1">
              <a:latin typeface="Calibri"/>
              <a:ea typeface="Calibri"/>
              <a:cs typeface="Calibri"/>
              <a:sym typeface="Calibri"/>
            </a:endParaRPr>
          </a:p>
        </p:txBody>
      </p:sp>
    </p:spTree>
  </p:cSld>
  <p:clrMapOvr>
    <a:masterClrMapping/>
  </p:clrMapOvr>
</p:sld>
</file>

<file path=ppt/theme/theme1.xml><?xml version="1.0" encoding="utf-8"?>
<a:theme xmlns:a="http://schemas.openxmlformats.org/drawingml/2006/main" name="Office-tema">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TotalTime>
  <Words>1076</Words>
  <Application>Microsoft Office PowerPoint</Application>
  <PresentationFormat>Bredbild</PresentationFormat>
  <Paragraphs>102</Paragraphs>
  <Slides>19</Slides>
  <Notes>19</Notes>
  <HiddenSlides>0</HiddenSlides>
  <MMClips>0</MMClips>
  <ScaleCrop>false</ScaleCrop>
  <HeadingPairs>
    <vt:vector size="6" baseType="variant">
      <vt:variant>
        <vt:lpstr>Använt teckensnitt</vt:lpstr>
      </vt:variant>
      <vt:variant>
        <vt:i4>2</vt:i4>
      </vt:variant>
      <vt:variant>
        <vt:lpstr>Tema</vt:lpstr>
      </vt:variant>
      <vt:variant>
        <vt:i4>1</vt:i4>
      </vt:variant>
      <vt:variant>
        <vt:lpstr>Bildrubriker</vt:lpstr>
      </vt:variant>
      <vt:variant>
        <vt:i4>19</vt:i4>
      </vt:variant>
    </vt:vector>
  </HeadingPairs>
  <TitlesOfParts>
    <vt:vector size="22" baseType="lpstr">
      <vt:lpstr>Arial</vt:lpstr>
      <vt:lpstr>Calibri</vt:lpstr>
      <vt:lpstr>Office-tema</vt:lpstr>
      <vt:lpstr>Finns det rum för mig?</vt:lpstr>
      <vt:lpstr>Bön</vt:lpstr>
      <vt:lpstr>Välkomna till utbildningstillfälle 3</vt:lpstr>
      <vt:lpstr>Varför en processutbildning om Inclusive Church?</vt:lpstr>
      <vt:lpstr>Inclusive Church</vt:lpstr>
      <vt:lpstr>På svenska</vt:lpstr>
      <vt:lpstr>Dagens upplägg</vt:lpstr>
      <vt:lpstr>Att tänka på…</vt:lpstr>
      <vt:lpstr>Om dagens litteratur</vt:lpstr>
      <vt:lpstr>Riktlinjer för samtalet</vt:lpstr>
      <vt:lpstr>Samtal i smågrupper utifrån boken ”Disability”</vt:lpstr>
      <vt:lpstr>15 minuters paus…</vt:lpstr>
      <vt:lpstr>Gunilla Lindén om  funktionshinder</vt:lpstr>
      <vt:lpstr>15 min paus &amp; frågor inför samtal</vt:lpstr>
      <vt:lpstr>Att tänka på innan ni påbörjar samtalet</vt:lpstr>
      <vt:lpstr>Frågorna - igen</vt:lpstr>
      <vt:lpstr>Hemuppgifter till nästa gång</vt:lpstr>
      <vt:lpstr>Fördjupning för den som vill</vt:lpstr>
      <vt:lpstr>Utbildningstillfälle 4</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Finns det rum för mig?</dc:title>
  <dc:creator>Ebba Älverbrandt</dc:creator>
  <cp:lastModifiedBy>Johanna Linder</cp:lastModifiedBy>
  <cp:revision>1</cp:revision>
  <dcterms:modified xsi:type="dcterms:W3CDTF">2021-04-19T15:54:08Z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ab312f08-4471-4def-8412-0afd2913b0a1_Enabled">
    <vt:lpwstr>true</vt:lpwstr>
  </property>
  <property fmtid="{D5CDD505-2E9C-101B-9397-08002B2CF9AE}" pid="3" name="MSIP_Label_ab312f08-4471-4def-8412-0afd2913b0a1_SetDate">
    <vt:lpwstr>2021-02-09T09:12:33Z</vt:lpwstr>
  </property>
  <property fmtid="{D5CDD505-2E9C-101B-9397-08002B2CF9AE}" pid="4" name="MSIP_Label_ab312f08-4471-4def-8412-0afd2913b0a1_Method">
    <vt:lpwstr>Standard</vt:lpwstr>
  </property>
  <property fmtid="{D5CDD505-2E9C-101B-9397-08002B2CF9AE}" pid="5" name="MSIP_Label_ab312f08-4471-4def-8412-0afd2913b0a1_Name">
    <vt:lpwstr>Public</vt:lpwstr>
  </property>
  <property fmtid="{D5CDD505-2E9C-101B-9397-08002B2CF9AE}" pid="6" name="MSIP_Label_ab312f08-4471-4def-8412-0afd2913b0a1_SiteId">
    <vt:lpwstr>3619ea90-fa6e-40bf-aa11-2d4a18ad7689</vt:lpwstr>
  </property>
  <property fmtid="{D5CDD505-2E9C-101B-9397-08002B2CF9AE}" pid="7" name="MSIP_Label_ab312f08-4471-4def-8412-0afd2913b0a1_ActionId">
    <vt:lpwstr>288fb279-11b5-4412-9e20-b0caab767483</vt:lpwstr>
  </property>
  <property fmtid="{D5CDD505-2E9C-101B-9397-08002B2CF9AE}" pid="8" name="MSIP_Label_ab312f08-4471-4def-8412-0afd2913b0a1_ContentBits">
    <vt:lpwstr>0</vt:lpwstr>
  </property>
</Properties>
</file>