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jp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1"/>
    <p:restoredTop sz="94541"/>
  </p:normalViewPr>
  <p:slideViewPr>
    <p:cSldViewPr snapToGrid="0" snapToObjects="1">
      <p:cViewPr varScale="1">
        <p:scale>
          <a:sx n="62" d="100"/>
          <a:sy n="62" d="100"/>
        </p:scale>
        <p:origin x="336" y="20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undertitel (kopia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ktangel"/>
          <p:cNvSpPr/>
          <p:nvPr/>
        </p:nvSpPr>
        <p:spPr>
          <a:xfrm>
            <a:off x="-88107" y="2732881"/>
            <a:ext cx="24560214" cy="7488040"/>
          </a:xfrm>
          <a:prstGeom prst="rect">
            <a:avLst/>
          </a:prstGeom>
          <a:solidFill>
            <a:srgbClr val="005C8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5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57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85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1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punkter (kopi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85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99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00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36908" y="989863"/>
            <a:ext cx="1326847" cy="1017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do_logo_original.pdf" descr="do_logo_origina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ild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ild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9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1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ild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8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6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ild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5" name="Bild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6" name="Bild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" name="do_logo_original.pdf" descr="do_logo_original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5" Type="http://schemas.openxmlformats.org/officeDocument/2006/relationships/image" Target="../media/image4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5" Type="http://schemas.openxmlformats.org/officeDocument/2006/relationships/image" Target="../media/image4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5" Type="http://schemas.openxmlformats.org/officeDocument/2006/relationships/image" Target="../media/image4.png"/><Relationship Id="rId1" Type="http://schemas.microsoft.com/office/2007/relationships/media" Target="../media/media12.mp3"/><Relationship Id="rId2" Type="http://schemas.openxmlformats.org/officeDocument/2006/relationships/audio" Target="../media/media12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1" Type="http://schemas.microsoft.com/office/2007/relationships/media" Target="../media/media13.mp3"/><Relationship Id="rId2" Type="http://schemas.openxmlformats.org/officeDocument/2006/relationships/audio" Target="../media/media13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4.mp3"/><Relationship Id="rId2" Type="http://schemas.openxmlformats.org/officeDocument/2006/relationships/audio" Target="../media/media14.mp3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5" Type="http://schemas.openxmlformats.org/officeDocument/2006/relationships/image" Target="../media/image4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5" Type="http://schemas.openxmlformats.org/officeDocument/2006/relationships/image" Target="../media/image4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5" Type="http://schemas.openxmlformats.org/officeDocument/2006/relationships/image" Target="../media/image4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5" Type="http://schemas.openxmlformats.org/officeDocument/2006/relationships/image" Target="../media/image4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5" Type="http://schemas.openxmlformats.org/officeDocument/2006/relationships/image" Target="../media/image4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5" Type="http://schemas.openxmlformats.org/officeDocument/2006/relationships/image" Target="../media/image4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5" Type="http://schemas.openxmlformats.org/officeDocument/2006/relationships/image" Target="../media/image4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311783" y="12289304"/>
            <a:ext cx="216598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4000" b="0" dirty="0" err="1">
                <a:latin typeface="Helvetica Neue" charset="0"/>
              </a:rPr>
              <a:t>Дигнити</a:t>
            </a:r>
            <a:r>
              <a:rPr lang="mr-IN" sz="4000" b="0" dirty="0">
                <a:latin typeface="Helvetica Neue" charset="0"/>
              </a:rPr>
              <a:t> </a:t>
            </a:r>
            <a:r>
              <a:rPr lang="mr-IN" sz="4000" b="0" dirty="0" err="1" smtClean="0">
                <a:latin typeface="Helvetica Neue" charset="0"/>
              </a:rPr>
              <a:t>Омния</a:t>
            </a:r>
            <a:r>
              <a:rPr lang="sv-SE" sz="4000" b="0" dirty="0" smtClean="0">
                <a:latin typeface="Helvetica Neue" charset="0"/>
              </a:rPr>
              <a:t> </a:t>
            </a:r>
            <a:r>
              <a:rPr lang="mr-IN" sz="4000" b="0" dirty="0" smtClean="0">
                <a:latin typeface="Helvetica Neue" charset="0"/>
              </a:rPr>
              <a:t>-</a:t>
            </a:r>
            <a:r>
              <a:rPr lang="sv-SE" sz="4000" b="0" dirty="0" smtClean="0">
                <a:latin typeface="Helvetica Neue" charset="0"/>
              </a:rPr>
              <a:t> </a:t>
            </a:r>
            <a:r>
              <a:rPr lang="mr-IN" sz="4000" b="0" dirty="0" err="1" smtClean="0">
                <a:latin typeface="Helvetica Neue" charset="0"/>
              </a:rPr>
              <a:t>достоен</a:t>
            </a:r>
            <a:r>
              <a:rPr lang="mr-IN" sz="4000" b="0" dirty="0" smtClean="0">
                <a:latin typeface="Helvetica Neue" charset="0"/>
              </a:rPr>
              <a:t> </a:t>
            </a:r>
            <a:r>
              <a:rPr lang="mr-IN" sz="4000" b="0" dirty="0" err="1">
                <a:latin typeface="Helvetica Neue" charset="0"/>
              </a:rPr>
              <a:t>живот</a:t>
            </a:r>
            <a:r>
              <a:rPr lang="mr-IN" sz="4000" b="0" dirty="0">
                <a:latin typeface="Helvetica Neue" charset="0"/>
              </a:rPr>
              <a:t> </a:t>
            </a:r>
            <a:r>
              <a:rPr lang="mr-IN" sz="4000" b="0" dirty="0" err="1">
                <a:latin typeface="Helvetica Neue" charset="0"/>
              </a:rPr>
              <a:t>за</a:t>
            </a:r>
            <a:r>
              <a:rPr lang="mr-IN" sz="4000" b="0" dirty="0">
                <a:latin typeface="Helvetica Neue" charset="0"/>
              </a:rPr>
              <a:t> </a:t>
            </a:r>
            <a:r>
              <a:rPr lang="mr-IN" sz="4000" b="0" dirty="0" err="1">
                <a:latin typeface="Helvetica Neue" charset="0"/>
              </a:rPr>
              <a:t>всички</a:t>
            </a:r>
            <a:r>
              <a:rPr lang="mr-IN" sz="4000" b="0" dirty="0">
                <a:latin typeface="Helvetica Neue" charset="0"/>
              </a:rPr>
              <a:t> </a:t>
            </a:r>
            <a:r>
              <a:rPr lang="mr-IN" sz="4000" b="0" dirty="0" err="1" smtClean="0">
                <a:latin typeface="Helvetica Neue" charset="0"/>
              </a:rPr>
              <a:t>представители</a:t>
            </a:r>
            <a:endParaRPr lang="mr-IN" sz="4000" b="0" dirty="0">
              <a:latin typeface="Helvetica Neue" charset="0"/>
            </a:endParaRPr>
          </a:p>
          <a:p>
            <a:r>
              <a:rPr lang="mr-IN" sz="4000" b="0" dirty="0">
                <a:latin typeface="Helvetica Neue" charset="0"/>
              </a:rPr>
              <a:t/>
            </a:r>
            <a:br>
              <a:rPr lang="mr-IN" sz="4000" b="0" dirty="0">
                <a:latin typeface="Helvetica Neue" charset="0"/>
              </a:rPr>
            </a:br>
            <a:endParaRPr lang="mr-IN" sz="4000" b="0" dirty="0">
              <a:latin typeface="Helvetica Neue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52" y="459254"/>
            <a:ext cx="21363709" cy="12017086"/>
          </a:xfrm>
          <a:prstGeom prst="rect">
            <a:avLst/>
          </a:prstGeom>
        </p:spPr>
      </p:pic>
      <p:pic>
        <p:nvPicPr>
          <p:cNvPr id="6" name="Bild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91197" y="459254"/>
            <a:ext cx="812800" cy="8128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419" y="12134886"/>
            <a:ext cx="4253346" cy="11239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Мотор</a:t>
            </a:r>
            <a:endParaRPr lang="ru-RU" dirty="0"/>
          </a:p>
        </p:txBody>
      </p:sp>
      <p:sp>
        <p:nvSpPr>
          <p:cNvPr id="7" name="textruta 6"/>
          <p:cNvSpPr txBox="1"/>
          <p:nvPr/>
        </p:nvSpPr>
        <p:spPr>
          <a:xfrm>
            <a:off x="1075110" y="8823592"/>
            <a:ext cx="198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4000" b="0" dirty="0"/>
              <a:t>За да караш кола в Швеция</a:t>
            </a:r>
            <a:r>
              <a:rPr lang="bg-BG" sz="4000" b="0" dirty="0" smtClean="0"/>
              <a:t>,</a:t>
            </a:r>
            <a:r>
              <a:rPr lang="sv-SE" sz="4000" b="0" dirty="0" smtClean="0"/>
              <a:t> </a:t>
            </a:r>
            <a:r>
              <a:rPr lang="bg-BG" sz="4000" b="0" dirty="0" smtClean="0"/>
              <a:t>първо </a:t>
            </a:r>
            <a:r>
              <a:rPr lang="bg-BG" sz="4000" b="0" dirty="0"/>
              <a:t>колата ти трябва да  е  готова в изправност  без неплатени данъци и сметки</a:t>
            </a:r>
            <a:r>
              <a:rPr lang="bg-BG" sz="4000" b="0" dirty="0" smtClean="0"/>
              <a:t>,</a:t>
            </a:r>
            <a:r>
              <a:rPr lang="sv-SE" sz="4000" b="0" dirty="0" smtClean="0"/>
              <a:t> </a:t>
            </a:r>
            <a:r>
              <a:rPr lang="bg-BG" sz="4000" b="0" dirty="0" smtClean="0"/>
              <a:t>иначе </a:t>
            </a:r>
            <a:r>
              <a:rPr lang="bg-BG" sz="4000" b="0" dirty="0"/>
              <a:t>би ти струвало много повече след това</a:t>
            </a:r>
            <a:r>
              <a:rPr lang="bg-BG" sz="4000" b="0" dirty="0" smtClean="0"/>
              <a:t>.</a:t>
            </a:r>
            <a:endParaRPr lang="sv-SE" sz="4000" b="0" dirty="0" smtClean="0"/>
          </a:p>
          <a:p>
            <a:pPr algn="l"/>
            <a:r>
              <a:rPr lang="bg-BG" sz="4000" b="0" dirty="0"/>
              <a:t>Глоби и неплатени </a:t>
            </a:r>
            <a:r>
              <a:rPr lang="bg-BG" sz="4000" b="0" dirty="0" smtClean="0"/>
              <a:t>такси</a:t>
            </a:r>
            <a:endParaRPr lang="sv-SE" sz="4000" b="0" dirty="0" smtClean="0"/>
          </a:p>
          <a:p>
            <a:pPr algn="l"/>
            <a:r>
              <a:rPr lang="bg-BG" sz="4000" b="0" dirty="0"/>
              <a:t>При глоби и неплатени такси на автомобилът</a:t>
            </a:r>
            <a:r>
              <a:rPr lang="bg-BG" sz="4000" b="0" dirty="0" smtClean="0"/>
              <a:t>,</a:t>
            </a:r>
            <a:r>
              <a:rPr lang="sv-SE" sz="4000" b="0" dirty="0" smtClean="0"/>
              <a:t> </a:t>
            </a:r>
            <a:r>
              <a:rPr lang="bg-BG" sz="4000" b="0" dirty="0" err="1" smtClean="0"/>
              <a:t>полициятя</a:t>
            </a:r>
            <a:r>
              <a:rPr lang="bg-BG" sz="4000" b="0" dirty="0" smtClean="0"/>
              <a:t> </a:t>
            </a:r>
            <a:r>
              <a:rPr lang="bg-BG" sz="4000" b="0" dirty="0"/>
              <a:t>има право  да я вземе</a:t>
            </a:r>
            <a:r>
              <a:rPr lang="bg-BG" sz="4000" b="0" dirty="0" smtClean="0"/>
              <a:t>.</a:t>
            </a:r>
            <a:r>
              <a:rPr lang="sv-SE" sz="4000" b="0" dirty="0" smtClean="0"/>
              <a:t> </a:t>
            </a:r>
            <a:r>
              <a:rPr lang="bg-BG" sz="4000" b="0" dirty="0" smtClean="0"/>
              <a:t>Консултирайте </a:t>
            </a:r>
            <a:r>
              <a:rPr lang="bg-BG" sz="4000" b="0" dirty="0"/>
              <a:t>се със Транспортната агенция.</a:t>
            </a:r>
          </a:p>
          <a:p>
            <a:pPr algn="l"/>
            <a:endParaRPr lang="bg-BG" sz="4000" dirty="0"/>
          </a:p>
          <a:p>
            <a:pPr algn="l"/>
            <a:endParaRPr lang="bg-BG" sz="4000" b="0" dirty="0"/>
          </a:p>
        </p:txBody>
      </p:sp>
      <p:pic>
        <p:nvPicPr>
          <p:cNvPr id="8" name="Picture 4" descr="http://cmsprod.bytbil.com/wp-content/uploads/sites/88/2014/12/bilforsak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0" y="3527451"/>
            <a:ext cx="6606283" cy="44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63727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31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24 часа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844352" y="10022076"/>
            <a:ext cx="20085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4000" b="0" dirty="0"/>
              <a:t>Правилото гласи</a:t>
            </a:r>
            <a:r>
              <a:rPr lang="bg-BG" sz="4000" b="0" dirty="0" smtClean="0"/>
              <a:t>,</a:t>
            </a:r>
            <a:r>
              <a:rPr lang="sv-SE" sz="4000" b="0" dirty="0" smtClean="0"/>
              <a:t> </a:t>
            </a:r>
            <a:r>
              <a:rPr lang="bg-BG" sz="4000" b="0" dirty="0" smtClean="0"/>
              <a:t>че </a:t>
            </a:r>
            <a:r>
              <a:rPr lang="bg-BG" sz="4000" b="0" dirty="0"/>
              <a:t>автомобил или каравана може да остане само 24 часа на едно и също място(паркинг).</a:t>
            </a:r>
          </a:p>
        </p:txBody>
      </p:sp>
      <p:pic>
        <p:nvPicPr>
          <p:cNvPr id="10" name="Picture 6" descr="Bildresultat för 24 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131592"/>
            <a:ext cx="5293453" cy="529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63726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25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Без </a:t>
            </a:r>
            <a:r>
              <a:rPr lang="uk-UA" dirty="0" err="1" smtClean="0"/>
              <a:t>наркотици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52918" y="9678392"/>
            <a:ext cx="20429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4000" b="0" dirty="0"/>
              <a:t>В шофирането наркотиците са строго забранени</a:t>
            </a:r>
            <a:r>
              <a:rPr lang="bg-BG" sz="4000" b="0" dirty="0" smtClean="0"/>
              <a:t>!</a:t>
            </a:r>
            <a:r>
              <a:rPr lang="sv-SE" sz="4000" b="0" dirty="0" smtClean="0"/>
              <a:t> </a:t>
            </a:r>
            <a:r>
              <a:rPr lang="bg-BG" sz="4000" b="0" dirty="0" smtClean="0"/>
              <a:t>Бъдете </a:t>
            </a:r>
            <a:r>
              <a:rPr lang="bg-BG" sz="4000" b="0" dirty="0"/>
              <a:t>трезви и отпочинали преди шофиране</a:t>
            </a:r>
            <a:r>
              <a:rPr lang="bg-BG" sz="4000" b="0" dirty="0" smtClean="0"/>
              <a:t>.</a:t>
            </a:r>
            <a:r>
              <a:rPr lang="sv-SE" sz="4000" b="0" dirty="0" smtClean="0"/>
              <a:t> </a:t>
            </a:r>
            <a:r>
              <a:rPr lang="bg-BG" sz="4000" b="0" dirty="0" smtClean="0"/>
              <a:t>Лимитът </a:t>
            </a:r>
            <a:r>
              <a:rPr lang="bg-BG" sz="4000" b="0" dirty="0"/>
              <a:t>на алкохолната проба е малък-0.2 промила</a:t>
            </a:r>
            <a:r>
              <a:rPr lang="bg-BG" sz="4000" b="0" dirty="0" smtClean="0"/>
              <a:t>,</a:t>
            </a:r>
            <a:r>
              <a:rPr lang="sv-SE" sz="4000" b="0" dirty="0" smtClean="0"/>
              <a:t> </a:t>
            </a:r>
            <a:r>
              <a:rPr lang="bg-BG" sz="4000" b="0" dirty="0" smtClean="0"/>
              <a:t>което </a:t>
            </a:r>
            <a:r>
              <a:rPr lang="bg-BG" sz="4000" b="0" dirty="0"/>
              <a:t>значи</a:t>
            </a:r>
            <a:r>
              <a:rPr lang="bg-BG" sz="4000" b="0" dirty="0" smtClean="0"/>
              <a:t>,</a:t>
            </a:r>
            <a:r>
              <a:rPr lang="sv-SE" sz="4000" b="0" dirty="0" smtClean="0"/>
              <a:t> </a:t>
            </a:r>
            <a:r>
              <a:rPr lang="bg-BG" sz="4000" b="0" dirty="0" smtClean="0"/>
              <a:t>че </a:t>
            </a:r>
            <a:r>
              <a:rPr lang="bg-BG" sz="4000" b="0" dirty="0"/>
              <a:t>можете да пътувате на следващият ден</a:t>
            </a:r>
            <a:r>
              <a:rPr lang="bg-BG" sz="4000" b="0" dirty="0" smtClean="0"/>
              <a:t>,</a:t>
            </a:r>
            <a:r>
              <a:rPr lang="sv-SE" sz="4000" b="0" dirty="0" smtClean="0"/>
              <a:t> </a:t>
            </a:r>
            <a:r>
              <a:rPr lang="bg-BG" sz="4000" b="0" dirty="0" smtClean="0"/>
              <a:t>когато</a:t>
            </a:r>
            <a:r>
              <a:rPr lang="bg-BG" sz="4000" b="0" dirty="0"/>
              <a:t>  отново сте наред.</a:t>
            </a:r>
          </a:p>
        </p:txBody>
      </p:sp>
      <p:pic>
        <p:nvPicPr>
          <p:cNvPr id="8" name="Bildobjekt 7" descr="C:\Users\vxofrsc\Desktop\droger och trafik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3387083"/>
            <a:ext cx="5511800" cy="526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11852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30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dirty="0" err="1" smtClean="0"/>
              <a:t>Зима</a:t>
            </a:r>
            <a:r>
              <a:rPr lang="sv-SE" dirty="0" smtClean="0"/>
              <a:t> </a:t>
            </a:r>
            <a:r>
              <a:rPr lang="mr-IN" dirty="0" smtClean="0"/>
              <a:t>/</a:t>
            </a:r>
            <a:r>
              <a:rPr lang="sv-SE" dirty="0" smtClean="0"/>
              <a:t> </a:t>
            </a:r>
            <a:r>
              <a:rPr lang="mr-IN" dirty="0" err="1" smtClean="0"/>
              <a:t>Лято</a:t>
            </a:r>
            <a:endParaRPr lang="mr-IN" dirty="0"/>
          </a:p>
        </p:txBody>
      </p:sp>
      <p:sp>
        <p:nvSpPr>
          <p:cNvPr id="7" name="textruta 6"/>
          <p:cNvSpPr txBox="1"/>
          <p:nvPr/>
        </p:nvSpPr>
        <p:spPr>
          <a:xfrm>
            <a:off x="1050738" y="8886552"/>
            <a:ext cx="20132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4000" b="0" dirty="0"/>
              <a:t>В </a:t>
            </a:r>
            <a:r>
              <a:rPr lang="bg-BG" sz="4000" b="0" dirty="0" err="1"/>
              <a:t>швеция</a:t>
            </a:r>
            <a:r>
              <a:rPr lang="bg-BG" sz="4000" b="0" dirty="0"/>
              <a:t> зимните гуми се планират от 1 декември до 31 март</a:t>
            </a:r>
            <a:r>
              <a:rPr lang="bg-BG" sz="4000" b="0" dirty="0" smtClean="0"/>
              <a:t>.</a:t>
            </a:r>
            <a:endParaRPr lang="sv-SE" sz="4000" b="0" dirty="0" smtClean="0"/>
          </a:p>
          <a:p>
            <a:pPr algn="l"/>
            <a:r>
              <a:rPr lang="bg-BG" sz="4000" b="0" dirty="0" smtClean="0"/>
              <a:t>Летните </a:t>
            </a:r>
            <a:r>
              <a:rPr lang="bg-BG" sz="4000" b="0" dirty="0"/>
              <a:t>гуми са за лятото.</a:t>
            </a:r>
          </a:p>
        </p:txBody>
      </p:sp>
      <p:pic>
        <p:nvPicPr>
          <p:cNvPr id="8" name="Picture 4" descr="https://i1.wp.com/media.butik.dackstop.se/2015/09/nokian_hakkapeliitta8__.png?fit=200%2C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0" y="3068216"/>
            <a:ext cx="4469408" cy="44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39663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13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/>
              <a:t>Карайте спокойно в трафикът и не  контактувайте толкова много със </a:t>
            </a:r>
            <a:r>
              <a:rPr lang="bg-BG" dirty="0" err="1"/>
              <a:t>съпътниците</a:t>
            </a:r>
            <a:r>
              <a:rPr lang="bg-BG" dirty="0"/>
              <a:t> си!</a:t>
            </a:r>
          </a:p>
          <a:p>
            <a:pPr marL="0" indent="0">
              <a:buNone/>
            </a:pPr>
            <a:r>
              <a:rPr lang="bg-BG" dirty="0"/>
              <a:t>Искате ли да научите повече?</a:t>
            </a:r>
          </a:p>
          <a:p>
            <a:pPr marL="0" indent="0">
              <a:buNone/>
            </a:pPr>
            <a:r>
              <a:rPr lang="bg-BG" dirty="0"/>
              <a:t>Свържете се със мен </a:t>
            </a:r>
            <a:r>
              <a:rPr lang="bg-BG" dirty="0" err="1"/>
              <a:t>fredrik.schiren@svenskakyrkan.se</a:t>
            </a:r>
            <a:endParaRPr lang="bg-BG" dirty="0"/>
          </a:p>
          <a:p>
            <a:pPr marL="0" indent="0">
              <a:buNone/>
            </a:pPr>
            <a:r>
              <a:rPr lang="bg-BG" dirty="0"/>
              <a:t>Много благодаря!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" name="bild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15600" y="10373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90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2" y="1300019"/>
            <a:ext cx="15773399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348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bg-BG" dirty="0"/>
              <a:t>Коли и </a:t>
            </a:r>
            <a:r>
              <a:rPr lang="bg-BG" dirty="0" smtClean="0"/>
              <a:t>пътно-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bg-BG" dirty="0" smtClean="0"/>
              <a:t>транспортни </a:t>
            </a:r>
            <a:r>
              <a:rPr lang="bg-BG" dirty="0"/>
              <a:t>правила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bg-BG" dirty="0"/>
              <a:t>Някои правила и насоки за по-добра транспортна среда</a:t>
            </a:r>
          </a:p>
          <a:p>
            <a:endParaRPr lang="sv-SE" dirty="0"/>
          </a:p>
        </p:txBody>
      </p:sp>
      <p:pic>
        <p:nvPicPr>
          <p:cNvPr id="2" name="Bild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78716" y="556126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dirty="0" err="1" smtClean="0"/>
              <a:t>Скорост</a:t>
            </a:r>
            <a:endParaRPr dirty="0"/>
          </a:p>
        </p:txBody>
      </p:sp>
      <p:pic>
        <p:nvPicPr>
          <p:cNvPr id="8" name="Picture 2" descr="Hastighet-40-60.jpg (960×72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36" y="2641600"/>
            <a:ext cx="8920728" cy="669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3429000" y="9317094"/>
            <a:ext cx="1219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bg-BG" sz="4000" b="0" dirty="0"/>
              <a:t>Винаги спазвайте ограниченията за скорост</a:t>
            </a:r>
            <a:r>
              <a:rPr lang="bg-BG" sz="4000" b="0" dirty="0" smtClean="0"/>
              <a:t>.</a:t>
            </a:r>
            <a:endParaRPr lang="sv-SE" sz="4000" b="0" dirty="0" smtClean="0"/>
          </a:p>
          <a:p>
            <a:pPr algn="l"/>
            <a:r>
              <a:rPr lang="bg-BG" sz="4000" b="0" dirty="0" smtClean="0"/>
              <a:t>Това </a:t>
            </a:r>
            <a:r>
              <a:rPr lang="bg-BG" sz="4000" b="0" dirty="0"/>
              <a:t>спасява живот и глоби.</a:t>
            </a:r>
          </a:p>
        </p:txBody>
      </p:sp>
      <p:pic>
        <p:nvPicPr>
          <p:cNvPr id="2" name="Bild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63726" y="1092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Седалката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6096000" y="9017169"/>
            <a:ext cx="1219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bg-BG" sz="4000" b="0" dirty="0"/>
              <a:t>Поставяйте винаги предпазни колани</a:t>
            </a:r>
            <a:r>
              <a:rPr lang="bg-BG" sz="4000" b="0" dirty="0" smtClean="0"/>
              <a:t>,</a:t>
            </a:r>
            <a:r>
              <a:rPr lang="sv-SE" sz="4000" b="0" dirty="0" smtClean="0"/>
              <a:t> </a:t>
            </a:r>
            <a:r>
              <a:rPr lang="bg-BG" sz="4000" b="0" dirty="0" smtClean="0"/>
              <a:t>това </a:t>
            </a:r>
            <a:r>
              <a:rPr lang="bg-BG" sz="4000" b="0" dirty="0"/>
              <a:t>спасява живот и предпазва от глоби</a:t>
            </a:r>
            <a:r>
              <a:rPr lang="bg-BG" sz="4000" b="0" dirty="0" smtClean="0"/>
              <a:t>.</a:t>
            </a:r>
            <a:r>
              <a:rPr lang="sv-SE" sz="4000" b="0" dirty="0" smtClean="0"/>
              <a:t> </a:t>
            </a:r>
            <a:r>
              <a:rPr lang="bg-BG" sz="4000" b="0" dirty="0" smtClean="0"/>
              <a:t>Глобите </a:t>
            </a:r>
            <a:r>
              <a:rPr lang="bg-BG" sz="4000" b="0" dirty="0"/>
              <a:t>за деца без колани или детски столчета </a:t>
            </a:r>
            <a:r>
              <a:rPr lang="sv-SE" sz="4000" b="0" dirty="0" smtClean="0"/>
              <a:t> </a:t>
            </a:r>
            <a:r>
              <a:rPr lang="bg-BG" sz="4000" b="0" dirty="0" smtClean="0"/>
              <a:t>се </a:t>
            </a:r>
            <a:r>
              <a:rPr lang="bg-BG" sz="4000" b="0" dirty="0"/>
              <a:t>налагат на шофьорът.</a:t>
            </a:r>
          </a:p>
        </p:txBody>
      </p:sp>
      <p:pic>
        <p:nvPicPr>
          <p:cNvPr id="8" name="Picture 4" descr="Bildresultat för säkerhetsbäl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3074562"/>
            <a:ext cx="7213600" cy="51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59979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95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дясната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2147392" y="8814792"/>
            <a:ext cx="1751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4000" b="0" dirty="0"/>
              <a:t>Път с предимство Винаги мислете за това кой е със предимство</a:t>
            </a:r>
            <a:r>
              <a:rPr lang="bg-BG" sz="4000" b="0" dirty="0" smtClean="0"/>
              <a:t>,</a:t>
            </a:r>
            <a:endParaRPr lang="sv-SE" sz="4000" b="0" dirty="0" smtClean="0"/>
          </a:p>
          <a:p>
            <a:pPr algn="l"/>
            <a:r>
              <a:rPr lang="bg-BG" sz="4000" b="0" dirty="0" smtClean="0"/>
              <a:t>използвайте </a:t>
            </a:r>
            <a:r>
              <a:rPr lang="bg-BG" sz="4000" b="0" dirty="0"/>
              <a:t>мигачи</a:t>
            </a:r>
            <a:r>
              <a:rPr lang="bg-BG" sz="4000" b="0" dirty="0" smtClean="0"/>
              <a:t>,</a:t>
            </a:r>
            <a:r>
              <a:rPr lang="sv-SE" sz="4000" b="0" dirty="0" smtClean="0"/>
              <a:t> </a:t>
            </a:r>
            <a:r>
              <a:rPr lang="bg-BG" sz="4000" b="0" dirty="0" smtClean="0"/>
              <a:t>за </a:t>
            </a:r>
            <a:r>
              <a:rPr lang="bg-BG" sz="4000" b="0" dirty="0"/>
              <a:t>да е ясно на къде отивате.</a:t>
            </a:r>
          </a:p>
        </p:txBody>
      </p:sp>
      <p:pic>
        <p:nvPicPr>
          <p:cNvPr id="8" name="Picture 4" descr="Bildresultat för högerregel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04" y="2372002"/>
            <a:ext cx="8590384" cy="644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11853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1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err="1" smtClean="0"/>
              <a:t>Клаксунът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950144" y="9023500"/>
            <a:ext cx="2081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4000" b="0" dirty="0" err="1"/>
              <a:t>Клаксънът</a:t>
            </a:r>
            <a:r>
              <a:rPr lang="bg-BG" sz="4000" b="0" dirty="0"/>
              <a:t> се  използва само и единствено при нужда</a:t>
            </a:r>
            <a:r>
              <a:rPr lang="bg-BG" sz="4000" b="0" dirty="0" smtClean="0"/>
              <a:t>,</a:t>
            </a:r>
            <a:r>
              <a:rPr lang="sv-SE" sz="4000" b="0" dirty="0" smtClean="0"/>
              <a:t> </a:t>
            </a:r>
            <a:r>
              <a:rPr lang="bg-BG" sz="4000" b="0" dirty="0" smtClean="0"/>
              <a:t>това </a:t>
            </a:r>
            <a:r>
              <a:rPr lang="bg-BG" sz="4000" b="0" dirty="0"/>
              <a:t>също подлежи на глоби.</a:t>
            </a:r>
          </a:p>
        </p:txBody>
      </p:sp>
      <p:pic>
        <p:nvPicPr>
          <p:cNvPr id="8" name="Picture 4" descr="Bildresultat för car ho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839" y="2641600"/>
            <a:ext cx="8548266" cy="569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63726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01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/>
              <a:t>Автомобилен</a:t>
            </a:r>
            <a:r>
              <a:rPr lang="uk-UA" dirty="0"/>
              <a:t> </a:t>
            </a:r>
            <a:r>
              <a:rPr lang="uk-UA" dirty="0" err="1"/>
              <a:t>преглед</a:t>
            </a:r>
            <a:endParaRPr lang="uk-UA" dirty="0"/>
          </a:p>
        </p:txBody>
      </p:sp>
      <p:sp>
        <p:nvSpPr>
          <p:cNvPr id="7" name="textruta 6"/>
          <p:cNvSpPr txBox="1"/>
          <p:nvPr/>
        </p:nvSpPr>
        <p:spPr>
          <a:xfrm>
            <a:off x="1894136" y="9204176"/>
            <a:ext cx="17613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4000" b="0" dirty="0"/>
              <a:t>Автомобилите се нуждаят от ежегоден преглед и поддръжка</a:t>
            </a:r>
            <a:r>
              <a:rPr lang="bg-BG" sz="4000" b="0" dirty="0" smtClean="0"/>
              <a:t>,</a:t>
            </a:r>
            <a:r>
              <a:rPr lang="sv-SE" sz="4000" b="0" dirty="0" smtClean="0"/>
              <a:t> </a:t>
            </a:r>
            <a:r>
              <a:rPr lang="bg-BG" sz="4000" b="0" dirty="0" smtClean="0"/>
              <a:t>ако </a:t>
            </a:r>
            <a:r>
              <a:rPr lang="bg-BG" sz="4000" b="0" dirty="0"/>
              <a:t>колата ви няма то тогава тя подлежи на спиране от движение</a:t>
            </a:r>
          </a:p>
        </p:txBody>
      </p:sp>
      <p:pic>
        <p:nvPicPr>
          <p:cNvPr id="8" name="Picture 6" descr="Bildresultat för bilbesikt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264" y="2932584"/>
            <a:ext cx="7951936" cy="528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63726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79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/>
              <a:t>Закупуване</a:t>
            </a:r>
            <a:r>
              <a:rPr lang="uk-UA" dirty="0"/>
              <a:t> на </a:t>
            </a:r>
            <a:r>
              <a:rPr lang="uk-UA" dirty="0" err="1"/>
              <a:t>автомобил</a:t>
            </a:r>
            <a:endParaRPr lang="uk-UA" dirty="0"/>
          </a:p>
        </p:txBody>
      </p:sp>
      <p:sp>
        <p:nvSpPr>
          <p:cNvPr id="7" name="textruta 6"/>
          <p:cNvSpPr txBox="1"/>
          <p:nvPr/>
        </p:nvSpPr>
        <p:spPr>
          <a:xfrm>
            <a:off x="1458144" y="9504784"/>
            <a:ext cx="20665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4000" b="0" dirty="0"/>
              <a:t>Има няколко неща</a:t>
            </a:r>
            <a:r>
              <a:rPr lang="bg-BG" sz="4000" b="0" dirty="0" smtClean="0"/>
              <a:t>,</a:t>
            </a:r>
            <a:r>
              <a:rPr lang="sv-SE" sz="4000" b="0" dirty="0" smtClean="0"/>
              <a:t> </a:t>
            </a:r>
            <a:r>
              <a:rPr lang="bg-BG" sz="4000" b="0" dirty="0" smtClean="0"/>
              <a:t>който </a:t>
            </a:r>
            <a:r>
              <a:rPr lang="bg-BG" sz="4000" b="0" dirty="0"/>
              <a:t>би трябвало да се вземат в </a:t>
            </a:r>
            <a:r>
              <a:rPr lang="bg-BG" sz="4000" b="0" dirty="0" err="1"/>
              <a:t>предвит</a:t>
            </a:r>
            <a:r>
              <a:rPr lang="bg-BG" sz="4000" b="0" dirty="0"/>
              <a:t> преди закупуването на дадена кола</a:t>
            </a:r>
            <a:r>
              <a:rPr lang="bg-BG" sz="4000" b="0" dirty="0" smtClean="0"/>
              <a:t>.</a:t>
            </a:r>
            <a:r>
              <a:rPr lang="sv-SE" sz="4000" b="0" dirty="0" smtClean="0"/>
              <a:t> </a:t>
            </a:r>
            <a:r>
              <a:rPr lang="bg-BG" sz="4000" b="0" dirty="0" smtClean="0"/>
              <a:t>Дали </a:t>
            </a:r>
            <a:r>
              <a:rPr lang="bg-BG" sz="4000" b="0" dirty="0"/>
              <a:t>колата има неплатени данъци</a:t>
            </a:r>
            <a:r>
              <a:rPr lang="bg-BG" sz="4000" b="0" dirty="0" smtClean="0"/>
              <a:t>,</a:t>
            </a:r>
            <a:r>
              <a:rPr lang="sv-SE" sz="4000" b="0" dirty="0" smtClean="0"/>
              <a:t>  </a:t>
            </a:r>
            <a:r>
              <a:rPr lang="bg-BG" sz="4000" b="0" dirty="0" smtClean="0"/>
              <a:t>сметки </a:t>
            </a:r>
            <a:r>
              <a:rPr lang="bg-BG" sz="4000" b="0" dirty="0"/>
              <a:t>съпътстващи я.</a:t>
            </a:r>
          </a:p>
        </p:txBody>
      </p:sp>
      <p:pic>
        <p:nvPicPr>
          <p:cNvPr id="8" name="Picture 4" descr="Bildresultat för köpa b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07" y="3444202"/>
            <a:ext cx="9686915" cy="432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84042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86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КАТ</a:t>
            </a: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1466258" y="6349999"/>
            <a:ext cx="18828342" cy="480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bg-BG" sz="4000" dirty="0"/>
              <a:t>Преди да закупите дадена кола</a:t>
            </a:r>
            <a:r>
              <a:rPr lang="bg-BG" sz="4000" dirty="0" smtClean="0"/>
              <a:t>,</a:t>
            </a:r>
            <a:r>
              <a:rPr lang="sv-SE" sz="4000" dirty="0" smtClean="0"/>
              <a:t> </a:t>
            </a:r>
            <a:r>
              <a:rPr lang="bg-BG" sz="4000" dirty="0" smtClean="0"/>
              <a:t>първо </a:t>
            </a:r>
            <a:r>
              <a:rPr lang="bg-BG" sz="4000" dirty="0"/>
              <a:t>се свържете със Транспортната служба (</a:t>
            </a:r>
            <a:r>
              <a:rPr lang="bg-BG" sz="4000" dirty="0" err="1"/>
              <a:t>Транспортстирелсе</a:t>
            </a:r>
            <a:r>
              <a:rPr lang="bg-BG" sz="4000" dirty="0"/>
              <a:t> на </a:t>
            </a:r>
            <a:r>
              <a:rPr lang="bg-BG" sz="4000" dirty="0" err="1"/>
              <a:t>шведси</a:t>
            </a:r>
            <a:r>
              <a:rPr lang="bg-BG" sz="4000" dirty="0"/>
              <a:t>) и попитайте за състоянието й. </a:t>
            </a:r>
          </a:p>
          <a:p>
            <a:r>
              <a:rPr lang="bg-BG" sz="4000" dirty="0"/>
              <a:t>Обадете се на телефон</a:t>
            </a:r>
            <a:r>
              <a:rPr lang="bg-BG" sz="4000" dirty="0" smtClean="0"/>
              <a:t>:</a:t>
            </a:r>
            <a:r>
              <a:rPr lang="sv-SE" sz="4000" dirty="0" smtClean="0"/>
              <a:t> </a:t>
            </a:r>
            <a:r>
              <a:rPr lang="bg-BG" sz="4000" dirty="0" smtClean="0"/>
              <a:t>0771-14 </a:t>
            </a:r>
            <a:r>
              <a:rPr lang="bg-BG" sz="4000" dirty="0"/>
              <a:t>15 </a:t>
            </a:r>
            <a:r>
              <a:rPr lang="bg-BG" sz="4000" dirty="0" smtClean="0"/>
              <a:t>16,</a:t>
            </a:r>
            <a:r>
              <a:rPr lang="sv-SE" sz="4000" dirty="0" smtClean="0"/>
              <a:t> </a:t>
            </a:r>
            <a:r>
              <a:rPr lang="bg-BG" sz="4000" dirty="0" smtClean="0"/>
              <a:t>ако </a:t>
            </a:r>
            <a:r>
              <a:rPr lang="bg-BG" sz="4000" dirty="0"/>
              <a:t>трябва съобщете за промяната на собствеността.</a:t>
            </a:r>
          </a:p>
        </p:txBody>
      </p:sp>
      <p:pic>
        <p:nvPicPr>
          <p:cNvPr id="8" name="Picture 6" descr="Bildresultat för transportstyrelse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02" y="3076574"/>
            <a:ext cx="71437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59979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27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262</Words>
  <Application>Microsoft Macintosh PowerPoint</Application>
  <PresentationFormat>Anpassad</PresentationFormat>
  <Paragraphs>36</Paragraphs>
  <Slides>15</Slides>
  <Notes>0</Notes>
  <HiddenSlides>0</HiddenSlides>
  <MMClips>14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Helvetica Neue</vt:lpstr>
      <vt:lpstr>Helvetica Neue Light</vt:lpstr>
      <vt:lpstr>Helvetica Neue Medium</vt:lpstr>
      <vt:lpstr>White</vt:lpstr>
      <vt:lpstr>PowerPoint-presentation</vt:lpstr>
      <vt:lpstr>Коли и пътно- транспортни правила</vt:lpstr>
      <vt:lpstr>Скорост</vt:lpstr>
      <vt:lpstr>Седалката</vt:lpstr>
      <vt:lpstr>дясната</vt:lpstr>
      <vt:lpstr>Клаксунът</vt:lpstr>
      <vt:lpstr>Автомобилен преглед</vt:lpstr>
      <vt:lpstr>Закупуване на автомобил</vt:lpstr>
      <vt:lpstr>КАТ</vt:lpstr>
      <vt:lpstr>Мотор</vt:lpstr>
      <vt:lpstr>24 часа</vt:lpstr>
      <vt:lpstr>Без наркотици</vt:lpstr>
      <vt:lpstr>Зима / Лято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Microsoft Office-användare</cp:lastModifiedBy>
  <cp:revision>14</cp:revision>
  <dcterms:modified xsi:type="dcterms:W3CDTF">2018-05-16T07:46:27Z</dcterms:modified>
</cp:coreProperties>
</file>