
<file path=[Content_Types].xml><?xml version="1.0" encoding="utf-8"?>
<Types xmlns="http://schemas.openxmlformats.org/package/2006/content-types">
  <Default Extension="xml" ContentType="application/xml"/>
  <Default Extension="mp3" ContentType="audio/mpeg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/>
      <a:tcStyle>
        <a:tcBdr/>
        <a:fill>
          <a:solidFill>
            <a:srgbClr val="FCE9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62" d="100"/>
          <a:sy n="62" d="100"/>
        </p:scale>
        <p:origin x="6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8" name="Shape 13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51929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 och undertitel (kopia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"/>
          <p:cNvSpPr/>
          <p:nvPr/>
        </p:nvSpPr>
        <p:spPr>
          <a:xfrm>
            <a:off x="-88108" y="2732881"/>
            <a:ext cx="24560216" cy="7488040"/>
          </a:xfrm>
          <a:prstGeom prst="rect">
            <a:avLst/>
          </a:prstGeom>
          <a:solidFill>
            <a:srgbClr val="A8292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Titel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Titeltext</a:t>
            </a:r>
          </a:p>
        </p:txBody>
      </p:sp>
      <p:sp>
        <p:nvSpPr>
          <p:cNvPr id="15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>
                <a:solidFill>
                  <a:srgbClr val="FFFFFF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5400">
                <a:solidFill>
                  <a:srgbClr val="FFFFFF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5400">
                <a:solidFill>
                  <a:srgbClr val="FFFFFF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5400">
                <a:solidFill>
                  <a:srgbClr val="FFFFFF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5400">
                <a:solidFill>
                  <a:srgbClr val="FFFFFF"/>
                </a:solidFill>
              </a:defRPr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pic>
        <p:nvPicPr>
          <p:cNvPr id="16" name="do_logo_original.pdf" descr="do_logo_original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84875" y="10234634"/>
            <a:ext cx="3518450" cy="3518451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do_logo_original.pdf" descr="do_logo_original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84875" y="10234634"/>
            <a:ext cx="3518450" cy="3518451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  <a:lvl2pPr marL="1058333" indent="-423333" algn="ctr">
              <a:spcBef>
                <a:spcPts val="0"/>
              </a:spcBef>
              <a:defRPr sz="3200" i="1"/>
            </a:lvl2pPr>
            <a:lvl3pPr marL="1693333" indent="-423333" algn="ctr">
              <a:spcBef>
                <a:spcPts val="0"/>
              </a:spcBef>
              <a:defRPr sz="3200" i="1"/>
            </a:lvl3pPr>
            <a:lvl4pPr marL="2328333" indent="-423333" algn="ctr">
              <a:spcBef>
                <a:spcPts val="0"/>
              </a:spcBef>
              <a:defRPr sz="3200" i="1"/>
            </a:lvl4pPr>
            <a:lvl5pPr marL="2963333" indent="-423333" algn="ctr">
              <a:spcBef>
                <a:spcPts val="0"/>
              </a:spcBef>
              <a:defRPr sz="3200" i="1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06" name="”Skriv ett citat här.”"/>
          <p:cNvSpPr txBox="1">
            <a:spLocks noGrp="1"/>
          </p:cNvSpPr>
          <p:nvPr>
            <p:ph type="body" sz="quarter" idx="13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07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do_logo_original.pdf" descr="do_logo_original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84875" y="10234634"/>
            <a:ext cx="3518450" cy="3518451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Bild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6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do_logo_original.pdf" descr="do_logo_original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84875" y="10234634"/>
            <a:ext cx="3518450" cy="3518451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om (kopi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och punkter (kopi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25" name="Brödtext nivå et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26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- Horisontel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do_logo_original.pdf" descr="do_logo_original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84875" y="10234634"/>
            <a:ext cx="3518450" cy="3518451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Bild"/>
          <p:cNvSpPr>
            <a:spLocks noGrp="1"/>
          </p:cNvSpPr>
          <p:nvPr>
            <p:ph type="pic" idx="13"/>
          </p:nvPr>
        </p:nvSpPr>
        <p:spPr>
          <a:xfrm>
            <a:off x="3125967" y="673100"/>
            <a:ext cx="18135603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5" name="Titel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Titeltext</a:t>
            </a:r>
          </a:p>
        </p:txBody>
      </p:sp>
      <p:sp>
        <p:nvSpPr>
          <p:cNvPr id="36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37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- Centre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do_logo_original.pdf" descr="do_logo_original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84875" y="10234634"/>
            <a:ext cx="3518450" cy="3518451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Titel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Titeltext</a:t>
            </a:r>
          </a:p>
        </p:txBody>
      </p:sp>
      <p:sp>
        <p:nvSpPr>
          <p:cNvPr id="46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- Vertik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do_logo_original.pdf" descr="do_logo_original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84875" y="10234634"/>
            <a:ext cx="3518450" cy="3518451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Bild"/>
          <p:cNvSpPr>
            <a:spLocks noGrp="1"/>
          </p:cNvSpPr>
          <p:nvPr>
            <p:ph type="pic" sz="half" idx="13"/>
          </p:nvPr>
        </p:nvSpPr>
        <p:spPr>
          <a:xfrm>
            <a:off x="13165979" y="952500"/>
            <a:ext cx="9525002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5" name="Titel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>
                <a:solidFill>
                  <a:srgbClr val="000000"/>
                </a:solidFill>
              </a:defRPr>
            </a:lvl1pPr>
          </a:lstStyle>
          <a:p>
            <a:r>
              <a:t>Titeltext</a:t>
            </a:r>
          </a:p>
        </p:txBody>
      </p:sp>
      <p:sp>
        <p:nvSpPr>
          <p:cNvPr id="56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57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- Uppt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do_logo_original.pdf" descr="do_logo_original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84875" y="10234634"/>
            <a:ext cx="3518450" cy="3518451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Titeltext</a:t>
            </a:r>
          </a:p>
        </p:txBody>
      </p:sp>
      <p:sp>
        <p:nvSpPr>
          <p:cNvPr id="66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, punkter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do_logo_original.pdf" descr="do_logo_original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84875" y="10234634"/>
            <a:ext cx="3518450" cy="3518451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Bild"/>
          <p:cNvSpPr>
            <a:spLocks noGrp="1"/>
          </p:cNvSpPr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5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Titeltext</a:t>
            </a:r>
          </a:p>
        </p:txBody>
      </p:sp>
      <p:sp>
        <p:nvSpPr>
          <p:cNvPr id="76" name="Brödtext nivå ett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77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do_logo_original.pdf" descr="do_logo_original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84875" y="10234634"/>
            <a:ext cx="3518450" cy="3518451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Brödtext nivå ett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86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- 3 per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do_logo_original.pdf" descr="do_logo_original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84875" y="10234634"/>
            <a:ext cx="3518450" cy="3518451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Bild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5" name="Bild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6" name="Bild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7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Titeltext</a:t>
            </a:r>
          </a:p>
        </p:txBody>
      </p:sp>
      <p:sp>
        <p:nvSpPr>
          <p:cNvPr id="3" name="Brödtext nivå ett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pic>
        <p:nvPicPr>
          <p:cNvPr id="4" name="Bild" descr="Bild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21740680" y="804316"/>
            <a:ext cx="1519303" cy="1388568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do_logo_original.pdf" descr="do_logo_original.pdf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20884875" y="10234634"/>
            <a:ext cx="3518450" cy="351845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9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A92827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A92827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A92827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A92827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A92827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A92827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A92827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A92827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A92827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5.png"/><Relationship Id="rId1" Type="http://schemas.microsoft.com/office/2007/relationships/media" Target="../media/media10.mp3"/><Relationship Id="rId2" Type="http://schemas.openxmlformats.org/officeDocument/2006/relationships/audio" Target="../media/media10.mp3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Relationship Id="rId5" Type="http://schemas.openxmlformats.org/officeDocument/2006/relationships/image" Target="../media/image5.png"/><Relationship Id="rId1" Type="http://schemas.microsoft.com/office/2007/relationships/media" Target="../media/media11.mp3"/><Relationship Id="rId2" Type="http://schemas.openxmlformats.org/officeDocument/2006/relationships/audio" Target="../media/media11.mp3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1" Type="http://schemas.microsoft.com/office/2007/relationships/media" Target="../media/media2.mp3"/><Relationship Id="rId2" Type="http://schemas.openxmlformats.org/officeDocument/2006/relationships/audio" Target="../media/media2.mp3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5" Type="http://schemas.openxmlformats.org/officeDocument/2006/relationships/image" Target="../media/image5.png"/><Relationship Id="rId1" Type="http://schemas.microsoft.com/office/2007/relationships/media" Target="../media/media3.mp3"/><Relationship Id="rId2" Type="http://schemas.openxmlformats.org/officeDocument/2006/relationships/audio" Target="../media/media3.mp3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1" Type="http://schemas.microsoft.com/office/2007/relationships/media" Target="../media/media4.mp3"/><Relationship Id="rId2" Type="http://schemas.openxmlformats.org/officeDocument/2006/relationships/audio" Target="../media/media4.mp3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5.png"/><Relationship Id="rId1" Type="http://schemas.microsoft.com/office/2007/relationships/media" Target="../media/media5.mp3"/><Relationship Id="rId2" Type="http://schemas.openxmlformats.org/officeDocument/2006/relationships/audio" Target="../media/media5.mp3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5" Type="http://schemas.openxmlformats.org/officeDocument/2006/relationships/image" Target="../media/image5.png"/><Relationship Id="rId1" Type="http://schemas.microsoft.com/office/2007/relationships/media" Target="../media/media6.mp3"/><Relationship Id="rId2" Type="http://schemas.openxmlformats.org/officeDocument/2006/relationships/audio" Target="../media/media6.mp3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5.png"/><Relationship Id="rId1" Type="http://schemas.microsoft.com/office/2007/relationships/media" Target="../media/media7.mp3"/><Relationship Id="rId2" Type="http://schemas.openxmlformats.org/officeDocument/2006/relationships/audio" Target="../media/media7.mp3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5" Type="http://schemas.openxmlformats.org/officeDocument/2006/relationships/image" Target="../media/image5.png"/><Relationship Id="rId1" Type="http://schemas.microsoft.com/office/2007/relationships/media" Target="../media/media8.mp3"/><Relationship Id="rId2" Type="http://schemas.openxmlformats.org/officeDocument/2006/relationships/audio" Target="../media/media8.mp3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5.png"/><Relationship Id="rId1" Type="http://schemas.microsoft.com/office/2007/relationships/media" Target="../media/media9.mp3"/><Relationship Id="rId2" Type="http://schemas.openxmlformats.org/officeDocument/2006/relationships/audio" Target="../media/media9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ektangel 2"/>
          <p:cNvSpPr txBox="1"/>
          <p:nvPr/>
        </p:nvSpPr>
        <p:spPr>
          <a:xfrm>
            <a:off x="6096000" y="11067256"/>
            <a:ext cx="12192000" cy="1550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/>
            </a:r>
            <a:br/>
            <a:endParaRPr/>
          </a:p>
          <a:p>
            <a:pPr>
              <a:defRPr sz="4000">
                <a:latin typeface="+mn-lt"/>
                <a:ea typeface="+mn-ea"/>
                <a:cs typeface="+mn-cs"/>
                <a:sym typeface="Helvetica Neue"/>
              </a:defRPr>
            </a:pPr>
            <a:r>
              <a:t> Dignit Omnia – O viaţă demnă pentru toţi </a:t>
            </a:r>
          </a:p>
        </p:txBody>
      </p:sp>
      <p:pic>
        <p:nvPicPr>
          <p:cNvPr id="141" name="do_logo_original.jpg" descr="do_logo_original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68566" y="45640"/>
            <a:ext cx="11446868" cy="11446868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0782" y="12029944"/>
            <a:ext cx="5029200" cy="1328928"/>
          </a:xfrm>
          <a:prstGeom prst="rect">
            <a:avLst/>
          </a:prstGeom>
        </p:spPr>
      </p:pic>
      <p:pic>
        <p:nvPicPr>
          <p:cNvPr id="2" name="Bild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966218" y="424873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Rubri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8" name="Platshållare för text 2"/>
          <p:cNvSpPr txBox="1">
            <a:spLocks noGrp="1"/>
          </p:cNvSpPr>
          <p:nvPr>
            <p:ph type="body" sz="half" idx="1"/>
          </p:nvPr>
        </p:nvSpPr>
        <p:spPr>
          <a:xfrm>
            <a:off x="1549400" y="3568700"/>
            <a:ext cx="12087176" cy="898525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622299" indent="-622299" defTabSz="808990">
              <a:spcBef>
                <a:spcPts val="5700"/>
              </a:spcBef>
              <a:defRPr sz="4900"/>
            </a:pPr>
            <a:r>
              <a:t>Dacă corpul nu primeşte insulină, persoana respectivă nu se simte bine. Persoana respectivă are hiperglicemie. </a:t>
            </a:r>
          </a:p>
          <a:p>
            <a:pPr marL="622299" indent="-622299" defTabSz="808990">
              <a:spcBef>
                <a:spcPts val="5700"/>
              </a:spcBef>
              <a:defRPr sz="4900"/>
            </a:pPr>
            <a:r>
              <a:t>Dar corpul nu poate primi nici prea multă insulină, deoarece aceasta duce la hipoglicemie, în aces caz persoana respectivă este lipsită de puteri şi nici nu poate gândi bine. </a:t>
            </a:r>
          </a:p>
          <a:p>
            <a:pPr marL="707159" indent="-707159" defTabSz="808990">
              <a:spcBef>
                <a:spcPts val="5700"/>
              </a:spcBef>
              <a:defRPr sz="4312"/>
            </a:pPr>
            <a:r>
              <a:rPr sz="4900"/>
              <a:t>De aceea glucoza trenuie controlată des.</a:t>
            </a:r>
            <a:r>
              <a:t> </a:t>
            </a:r>
          </a:p>
        </p:txBody>
      </p:sp>
      <p:pic>
        <p:nvPicPr>
          <p:cNvPr id="179" name="Bildobjekt 4" descr="Bildobjekt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691769" y="3583406"/>
            <a:ext cx="5312611" cy="55268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Bildobjekt 5" descr="Bildobjekt 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488027" y="7642225"/>
            <a:ext cx="3427160" cy="5207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bild1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194818" y="10922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Rubrik 1"/>
          <p:cNvSpPr txBox="1">
            <a:spLocks noGrp="1"/>
          </p:cNvSpPr>
          <p:nvPr>
            <p:ph type="title"/>
          </p:nvPr>
        </p:nvSpPr>
        <p:spPr>
          <a:xfrm>
            <a:off x="1689100" y="355599"/>
            <a:ext cx="21005800" cy="5323305"/>
          </a:xfrm>
          <a:prstGeom prst="rect">
            <a:avLst/>
          </a:prstGeom>
        </p:spPr>
        <p:txBody>
          <a:bodyPr/>
          <a:lstStyle/>
          <a:p>
            <a:pPr defTabSz="817244">
              <a:defRPr sz="8514"/>
            </a:pPr>
            <a:r>
              <a:t>Dacă cunoaşteţi pe cineva care are diabet, iar persoana respectivă nu se simte bine:  </a:t>
            </a:r>
            <a:br/>
            <a:endParaRPr/>
          </a:p>
        </p:txBody>
      </p:sp>
      <p:sp>
        <p:nvSpPr>
          <p:cNvPr id="183" name="Platshållare för text 2"/>
          <p:cNvSpPr txBox="1">
            <a:spLocks noGrp="1"/>
          </p:cNvSpPr>
          <p:nvPr>
            <p:ph type="body" sz="half" idx="1"/>
          </p:nvPr>
        </p:nvSpPr>
        <p:spPr>
          <a:xfrm>
            <a:off x="1689100" y="4716377"/>
            <a:ext cx="14198600" cy="772962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95300" indent="-495300" defTabSz="643889">
              <a:spcBef>
                <a:spcPts val="4600"/>
              </a:spcBef>
              <a:defRPr sz="3900"/>
            </a:pPr>
            <a:r>
              <a:t> Întrebaţi cum se simte şi dacă are nevoie de ajutor. </a:t>
            </a:r>
          </a:p>
          <a:p>
            <a:pPr marL="495300" indent="-495300" defTabSz="643889">
              <a:spcBef>
                <a:spcPts val="4600"/>
              </a:spcBef>
              <a:defRPr sz="3900"/>
            </a:pPr>
            <a:r>
              <a:t>Dacă pare să aibă nevoie de ajutor, anunţaţi un adult. </a:t>
            </a:r>
          </a:p>
          <a:p>
            <a:pPr marL="495300" indent="-495300" defTabSz="643889">
              <a:spcBef>
                <a:spcPts val="4600"/>
              </a:spcBef>
              <a:defRPr sz="3900"/>
            </a:pPr>
            <a:r>
              <a:t>Dacă persoana respectivă nu poate răspunde, atuci este urgent.</a:t>
            </a:r>
          </a:p>
          <a:p>
            <a:pPr marL="495300" indent="-495300" defTabSz="643889">
              <a:spcBef>
                <a:spcPts val="4600"/>
              </a:spcBef>
              <a:defRPr sz="3900"/>
            </a:pPr>
            <a:r>
              <a:t>O persoană cu hipoglicemie trebuie să-i dea corpului zahăr repede.  </a:t>
            </a:r>
          </a:p>
          <a:p>
            <a:pPr marL="495300" indent="-495300" defTabSz="643889">
              <a:spcBef>
                <a:spcPts val="4600"/>
              </a:spcBef>
              <a:defRPr sz="3900"/>
            </a:pPr>
            <a:r>
              <a:t>S-ar putea să fie nevoie de chemarea ambulanţei. </a:t>
            </a:r>
          </a:p>
          <a:p>
            <a:pPr marL="495300" indent="-495300" defTabSz="643889">
              <a:spcBef>
                <a:spcPts val="4600"/>
              </a:spcBef>
              <a:defRPr sz="3900"/>
            </a:pPr>
            <a:r>
              <a:t>Îndrăzniţi să întrebaţi! </a:t>
            </a:r>
          </a:p>
        </p:txBody>
      </p:sp>
      <p:pic>
        <p:nvPicPr>
          <p:cNvPr id="184" name="Bildobjekt 4" descr="Bildobjekt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249775" y="4716378"/>
            <a:ext cx="5445125" cy="3200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bild1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090910" y="1214582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edfinansierats.gif" descr="Medfinansierats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25043" y="1253316"/>
            <a:ext cx="16814054" cy="1120936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3958514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ubrik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Diabet </a:t>
            </a:r>
          </a:p>
        </p:txBody>
      </p:sp>
      <p:sp>
        <p:nvSpPr>
          <p:cNvPr id="144" name="Underrubrik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Despre mâncare, glucoză şi medicamente</a:t>
            </a:r>
          </a:p>
        </p:txBody>
      </p:sp>
      <p:pic>
        <p:nvPicPr>
          <p:cNvPr id="2" name="Bild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945437" y="445654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ubri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86104">
              <a:defRPr sz="7100"/>
            </a:pPr>
            <a:r>
              <a:t>Mâncarea constă din </a:t>
            </a:r>
            <a:br/>
            <a:r>
              <a:t>diferite părţi componente </a:t>
            </a:r>
          </a:p>
        </p:txBody>
      </p:sp>
      <p:sp>
        <p:nvSpPr>
          <p:cNvPr id="147" name="Innehåll"/>
          <p:cNvSpPr txBox="1">
            <a:spLocks noGrp="1"/>
          </p:cNvSpPr>
          <p:nvPr>
            <p:ph type="body" sz="quarter" idx="1"/>
          </p:nvPr>
        </p:nvSpPr>
        <p:spPr>
          <a:xfrm>
            <a:off x="1689100" y="4734559"/>
            <a:ext cx="9533082" cy="6421121"/>
          </a:xfrm>
          <a:prstGeom prst="rect">
            <a:avLst/>
          </a:prstGeom>
        </p:spPr>
        <p:txBody>
          <a:bodyPr/>
          <a:lstStyle/>
          <a:p>
            <a:pPr marL="634999" indent="-634999">
              <a:lnSpc>
                <a:spcPct val="80000"/>
              </a:lnSpc>
              <a:defRPr sz="5000"/>
            </a:pPr>
            <a:r>
              <a:t>Glucide </a:t>
            </a:r>
          </a:p>
          <a:p>
            <a:pPr marL="634999" indent="-634999">
              <a:lnSpc>
                <a:spcPct val="80000"/>
              </a:lnSpc>
              <a:defRPr sz="5000"/>
            </a:pPr>
            <a:r>
              <a:t>Proteine </a:t>
            </a:r>
          </a:p>
          <a:p>
            <a:pPr marL="634999" indent="-634999">
              <a:lnSpc>
                <a:spcPct val="80000"/>
              </a:lnSpc>
              <a:defRPr sz="5000"/>
            </a:pPr>
            <a:r>
              <a:t>Grăsimi </a:t>
            </a:r>
          </a:p>
          <a:p>
            <a:pPr marL="634999" indent="-634999">
              <a:lnSpc>
                <a:spcPct val="80000"/>
              </a:lnSpc>
              <a:defRPr sz="5000"/>
            </a:pPr>
            <a:endParaRPr/>
          </a:p>
          <a:p>
            <a:pPr marL="634999" indent="-634999">
              <a:lnSpc>
                <a:spcPct val="80000"/>
              </a:lnSpc>
              <a:defRPr sz="5000"/>
            </a:pPr>
            <a:r>
              <a:t>Este nevoie de toate!</a:t>
            </a:r>
          </a:p>
        </p:txBody>
      </p:sp>
      <p:pic>
        <p:nvPicPr>
          <p:cNvPr id="148" name="Bildobjekt 2" descr="Bildobjekt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839700" y="3693159"/>
            <a:ext cx="7797800" cy="7797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bild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298727" y="10922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ubri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9600"/>
            </a:lvl1pPr>
          </a:lstStyle>
          <a:p>
            <a:r>
              <a:t>Glucoză</a:t>
            </a:r>
          </a:p>
        </p:txBody>
      </p:sp>
      <p:sp>
        <p:nvSpPr>
          <p:cNvPr id="151" name="Platshållare för text 1"/>
          <p:cNvSpPr txBox="1">
            <a:spLocks noGrp="1"/>
          </p:cNvSpPr>
          <p:nvPr>
            <p:ph type="body" sz="half" idx="1"/>
          </p:nvPr>
        </p:nvSpPr>
        <p:spPr>
          <a:xfrm>
            <a:off x="13380719" y="3315854"/>
            <a:ext cx="10269987" cy="9296401"/>
          </a:xfrm>
          <a:prstGeom prst="rect">
            <a:avLst/>
          </a:prstGeom>
        </p:spPr>
        <p:txBody>
          <a:bodyPr/>
          <a:lstStyle>
            <a:lvl1pPr>
              <a:defRPr sz="5000"/>
            </a:lvl1pPr>
          </a:lstStyle>
          <a:p>
            <a:r>
              <a:t>Glucidele sunt transformate în zahăr în corp şi ajung în sânge, acolo zahărul fiind numit ”glucoză”. </a:t>
            </a:r>
          </a:p>
        </p:txBody>
      </p:sp>
      <p:pic>
        <p:nvPicPr>
          <p:cNvPr id="152" name="Bildobjekt 2" descr="Bildobjekt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89099" y="4224020"/>
            <a:ext cx="11336013" cy="62915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bild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244306" y="10922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ubri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5" name="textruta 3"/>
          <p:cNvSpPr txBox="1"/>
          <p:nvPr/>
        </p:nvSpPr>
        <p:spPr>
          <a:xfrm>
            <a:off x="1689100" y="4814006"/>
            <a:ext cx="10807700" cy="5417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50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Avem nevoie de zahăr în corp deoarece devine energie în muşchii noştri precum şi combustibil pentru creier, în acelaşi fel cum o maşină are nevoie de benzină pentru a putea merge, pentru ca noi să putem gândi mai uşor. </a:t>
            </a:r>
          </a:p>
        </p:txBody>
      </p:sp>
      <p:pic>
        <p:nvPicPr>
          <p:cNvPr id="156" name="Bildobjekt 1" descr="Bildobjekt 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715998" y="3155109"/>
            <a:ext cx="6597208" cy="43678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Bildobjekt 2" descr="Bildobjekt 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715998" y="7522916"/>
            <a:ext cx="6785812" cy="37346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bild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257164" y="10922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Rubri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86104">
              <a:defRPr sz="7100"/>
            </a:pPr>
            <a:r>
              <a:t>Pancreasul se ocupă de </a:t>
            </a:r>
            <a:br/>
            <a:r>
              <a:t>insulina din corp</a:t>
            </a:r>
          </a:p>
        </p:txBody>
      </p:sp>
      <p:sp>
        <p:nvSpPr>
          <p:cNvPr id="160" name="Platshållare för text 2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598150" cy="9296400"/>
          </a:xfrm>
          <a:prstGeom prst="rect">
            <a:avLst/>
          </a:prstGeom>
        </p:spPr>
        <p:txBody>
          <a:bodyPr/>
          <a:lstStyle/>
          <a:p>
            <a:pPr marL="634999" indent="-634999">
              <a:defRPr sz="5000"/>
            </a:pPr>
            <a:r>
              <a:t>Pancreasul se ocupă de insulina din corp, de care este nevoie pentru a trata zahărul în mod optimal.   </a:t>
            </a:r>
          </a:p>
          <a:p>
            <a:pPr marL="634999" indent="-634999">
              <a:defRPr sz="5000"/>
            </a:pPr>
            <a:r>
              <a:t>Uneori însă corpul se dereglează. Dacă pancreasul nu are insulină, zahărul din sânge nu poate fi menţinut sub control şi devine prea mult. Aceasta este periculos.</a:t>
            </a:r>
          </a:p>
        </p:txBody>
      </p:sp>
      <p:pic>
        <p:nvPicPr>
          <p:cNvPr id="161" name="Bildobjekt 4" descr="Bildobjekt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262225" y="3778930"/>
            <a:ext cx="7084607" cy="68088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bild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215600" y="10922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Rubri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86104">
              <a:defRPr sz="7100"/>
            </a:pPr>
            <a:r>
              <a:t>Atunci persoana respectivă </a:t>
            </a:r>
            <a:br/>
            <a:r>
              <a:t>are diabet. </a:t>
            </a:r>
          </a:p>
        </p:txBody>
      </p:sp>
      <p:sp>
        <p:nvSpPr>
          <p:cNvPr id="164" name="Platshållare för text 2"/>
          <p:cNvSpPr txBox="1">
            <a:spLocks noGrp="1"/>
          </p:cNvSpPr>
          <p:nvPr>
            <p:ph type="body" sz="quarter" idx="1"/>
          </p:nvPr>
        </p:nvSpPr>
        <p:spPr>
          <a:xfrm>
            <a:off x="1689100" y="8640229"/>
            <a:ext cx="14560550" cy="3805770"/>
          </a:xfrm>
          <a:prstGeom prst="rect">
            <a:avLst/>
          </a:prstGeom>
        </p:spPr>
        <p:txBody>
          <a:bodyPr/>
          <a:lstStyle>
            <a:lvl1pPr>
              <a:defRPr sz="5000"/>
            </a:lvl1pPr>
          </a:lstStyle>
          <a:p>
            <a:r>
              <a:t>O boală cu care trebuie să se trăiască tot timpul şi care necesită medicamente în fircare zi.</a:t>
            </a:r>
          </a:p>
        </p:txBody>
      </p:sp>
      <p:pic>
        <p:nvPicPr>
          <p:cNvPr id="165" name="Bildobjekt 4" descr="Bildobjekt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38136" y="3149599"/>
            <a:ext cx="8153401" cy="49826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Bildobjekt 5" descr="Bildobjekt 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614983" y="3149598"/>
            <a:ext cx="5512469" cy="55597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bild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277945" y="10922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Rubri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Platshållare för text 2"/>
          <p:cNvSpPr txBox="1">
            <a:spLocks noGrp="1"/>
          </p:cNvSpPr>
          <p:nvPr>
            <p:ph type="body" sz="half" idx="1"/>
          </p:nvPr>
        </p:nvSpPr>
        <p:spPr>
          <a:xfrm>
            <a:off x="12416587" y="2959100"/>
            <a:ext cx="9624263" cy="9296400"/>
          </a:xfrm>
          <a:prstGeom prst="rect">
            <a:avLst/>
          </a:prstGeom>
        </p:spPr>
        <p:txBody>
          <a:bodyPr/>
          <a:lstStyle>
            <a:lvl1pPr>
              <a:defRPr sz="5000"/>
            </a:lvl1pPr>
          </a:lstStyle>
          <a:p>
            <a:r>
              <a:t>Persoana respectivă trebuie să-şi controleze singură zahărul din sânge.</a:t>
            </a:r>
          </a:p>
        </p:txBody>
      </p:sp>
      <p:pic>
        <p:nvPicPr>
          <p:cNvPr id="170" name="Bildobjekt 4" descr="Bildobjekt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00278" y="4899526"/>
            <a:ext cx="8176395" cy="53995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bild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215600" y="10922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Rubri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Insulina</a:t>
            </a:r>
          </a:p>
        </p:txBody>
      </p:sp>
      <p:sp>
        <p:nvSpPr>
          <p:cNvPr id="173" name="Platshållare för text 2"/>
          <p:cNvSpPr txBox="1">
            <a:spLocks noGrp="1"/>
          </p:cNvSpPr>
          <p:nvPr>
            <p:ph type="body" sz="quarter" idx="1"/>
          </p:nvPr>
        </p:nvSpPr>
        <p:spPr>
          <a:xfrm>
            <a:off x="3192378" y="9288378"/>
            <a:ext cx="17453812" cy="3124314"/>
          </a:xfrm>
          <a:prstGeom prst="rect">
            <a:avLst/>
          </a:prstGeom>
        </p:spPr>
        <p:txBody>
          <a:bodyPr/>
          <a:lstStyle/>
          <a:p>
            <a:pPr marL="793750" indent="-793750">
              <a:defRPr sz="4000"/>
            </a:pPr>
            <a:r>
              <a:rPr sz="5000"/>
              <a:t>Şi trebuie să-şi ia singură insulina în loc ca aceasta să fie produsă în corp. Se poate proceda în diferite feluri.</a:t>
            </a:r>
            <a:r>
              <a:t> </a:t>
            </a:r>
          </a:p>
        </p:txBody>
      </p:sp>
      <p:pic>
        <p:nvPicPr>
          <p:cNvPr id="174" name="Bildobjekt 4" descr="Bildobjekt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192378" y="3168648"/>
            <a:ext cx="4411580" cy="57260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Bildobjekt 5" descr="Bildobjekt 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392609" y="3168647"/>
            <a:ext cx="8569160" cy="56048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bild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319509" y="10922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321</Words>
  <Application>Microsoft Macintosh PowerPoint</Application>
  <PresentationFormat>Anpassad</PresentationFormat>
  <Paragraphs>31</Paragraphs>
  <Slides>12</Slides>
  <Notes>1</Notes>
  <HiddenSlides>0</HiddenSlides>
  <MMClips>11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7" baseType="lpstr">
      <vt:lpstr>Helvetica Neue</vt:lpstr>
      <vt:lpstr>Helvetica Neue Light</vt:lpstr>
      <vt:lpstr>Helvetica Neue Medium</vt:lpstr>
      <vt:lpstr>Times New Roman</vt:lpstr>
      <vt:lpstr>White</vt:lpstr>
      <vt:lpstr>PowerPoint-presentation</vt:lpstr>
      <vt:lpstr>Diabet </vt:lpstr>
      <vt:lpstr>Mâncarea constă din  diferite părţi componente </vt:lpstr>
      <vt:lpstr>Glucoză</vt:lpstr>
      <vt:lpstr>PowerPoint-presentation</vt:lpstr>
      <vt:lpstr>Pancreasul se ocupă de  insulina din corp</vt:lpstr>
      <vt:lpstr>Atunci persoana respectivă  are diabet. </vt:lpstr>
      <vt:lpstr>PowerPoint-presentation</vt:lpstr>
      <vt:lpstr>Insulina</vt:lpstr>
      <vt:lpstr>PowerPoint-presentation</vt:lpstr>
      <vt:lpstr>Dacă cunoaşteţi pe cineva care are diabet, iar persoana respectivă nu se simte bine:   </vt:lpstr>
      <vt:lpstr>PowerPoint-presentation</vt:lpstr>
    </vt:vector>
  </TitlesOfParts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cp:lastModifiedBy>Microsoft Office-användare</cp:lastModifiedBy>
  <cp:revision>3</cp:revision>
  <dcterms:modified xsi:type="dcterms:W3CDTF">2018-04-26T07:40:14Z</dcterms:modified>
</cp:coreProperties>
</file>