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6" r:id="rId2"/>
    <p:sldId id="257" r:id="rId3"/>
    <p:sldId id="277" r:id="rId4"/>
    <p:sldId id="258" r:id="rId5"/>
    <p:sldId id="268" r:id="rId6"/>
    <p:sldId id="279" r:id="rId7"/>
    <p:sldId id="280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65" r:id="rId19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0812"/>
    <a:srgbClr val="B03D30"/>
    <a:srgbClr val="D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16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-357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FA04F3-E31E-47FC-B1DF-CCA401B67A59}" type="datetimeFigureOut">
              <a:rPr lang="sv-SE" smtClean="0"/>
              <a:pPr/>
              <a:t>2016-10-03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76027-FF09-4698-9CC5-E149E2668678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1263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CBD385-B9D4-4732-A5FF-B0C37D88789A}" type="datetimeFigureOut">
              <a:rPr lang="sv-SE" smtClean="0"/>
              <a:pPr/>
              <a:t>2016-10-03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98D8E6-4B16-4761-A2CC-82D46A06931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2370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8D8E6-4B16-4761-A2CC-82D46A069319}" type="slidenum">
              <a:rPr lang="sv-SE" smtClean="0"/>
              <a:pPr/>
              <a:t>2</a:t>
            </a:fld>
            <a:endParaRPr lang="sv-S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8D8E6-4B16-4761-A2CC-82D46A069319}" type="slidenum">
              <a:rPr lang="sv-SE" smtClean="0"/>
              <a:pPr/>
              <a:t>11</a:t>
            </a:fld>
            <a:endParaRPr lang="sv-S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8D8E6-4B16-4761-A2CC-82D46A069319}" type="slidenum">
              <a:rPr lang="sv-SE" smtClean="0"/>
              <a:pPr/>
              <a:t>12</a:t>
            </a:fld>
            <a:endParaRPr lang="sv-S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8D8E6-4B16-4761-A2CC-82D46A069319}" type="slidenum">
              <a:rPr lang="sv-SE" smtClean="0"/>
              <a:pPr/>
              <a:t>13</a:t>
            </a:fld>
            <a:endParaRPr lang="sv-S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8D8E6-4B16-4761-A2CC-82D46A069319}" type="slidenum">
              <a:rPr lang="sv-SE" smtClean="0"/>
              <a:pPr/>
              <a:t>14</a:t>
            </a:fld>
            <a:endParaRPr lang="sv-S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8D8E6-4B16-4761-A2CC-82D46A069319}" type="slidenum">
              <a:rPr lang="sv-SE" smtClean="0"/>
              <a:pPr/>
              <a:t>15</a:t>
            </a:fld>
            <a:endParaRPr lang="sv-S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8D8E6-4B16-4761-A2CC-82D46A069319}" type="slidenum">
              <a:rPr lang="sv-SE" smtClean="0"/>
              <a:pPr/>
              <a:t>16</a:t>
            </a:fld>
            <a:endParaRPr lang="sv-S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8D8E6-4B16-4761-A2CC-82D46A069319}" type="slidenum">
              <a:rPr lang="sv-SE" smtClean="0"/>
              <a:pPr/>
              <a:t>17</a:t>
            </a:fld>
            <a:endParaRPr lang="sv-S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8D8E6-4B16-4761-A2CC-82D46A069319}" type="slidenum">
              <a:rPr lang="sv-SE" smtClean="0"/>
              <a:pPr/>
              <a:t>18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8D8E6-4B16-4761-A2CC-82D46A069319}" type="slidenum">
              <a:rPr lang="sv-SE" smtClean="0"/>
              <a:pPr/>
              <a:t>3</a:t>
            </a:fld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8D8E6-4B16-4761-A2CC-82D46A069319}" type="slidenum">
              <a:rPr lang="sv-SE" smtClean="0"/>
              <a:pPr/>
              <a:t>4</a:t>
            </a:fld>
            <a:endParaRPr lang="sv-S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8D8E6-4B16-4761-A2CC-82D46A069319}" type="slidenum">
              <a:rPr lang="sv-SE" smtClean="0"/>
              <a:pPr/>
              <a:t>5</a:t>
            </a:fld>
            <a:endParaRPr 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8D8E6-4B16-4761-A2CC-82D46A069319}" type="slidenum">
              <a:rPr lang="sv-SE" smtClean="0"/>
              <a:pPr/>
              <a:t>6</a:t>
            </a:fld>
            <a:endParaRPr lang="sv-S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8D8E6-4B16-4761-A2CC-82D46A069319}" type="slidenum">
              <a:rPr lang="sv-SE" smtClean="0"/>
              <a:pPr/>
              <a:t>7</a:t>
            </a:fld>
            <a:endParaRPr lang="sv-S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8D8E6-4B16-4761-A2CC-82D46A069319}" type="slidenum">
              <a:rPr lang="sv-SE" smtClean="0"/>
              <a:pPr/>
              <a:t>8</a:t>
            </a:fld>
            <a:endParaRPr lang="sv-S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8D8E6-4B16-4761-A2CC-82D46A069319}" type="slidenum">
              <a:rPr lang="sv-SE" smtClean="0"/>
              <a:pPr/>
              <a:t>9</a:t>
            </a:fld>
            <a:endParaRPr lang="sv-S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8D8E6-4B16-4761-A2CC-82D46A069319}" type="slidenum">
              <a:rPr lang="sv-SE" smtClean="0"/>
              <a:pPr/>
              <a:t>10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8CCA7-4CCB-4A07-A130-D43BF85A36D2}" type="datetimeFigureOut">
              <a:rPr lang="sv-SE" smtClean="0"/>
              <a:pPr/>
              <a:t>2016-10-03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CE402-03B3-4525-91DD-31E6D316F0E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8CCA7-4CCB-4A07-A130-D43BF85A36D2}" type="datetimeFigureOut">
              <a:rPr lang="sv-SE" smtClean="0"/>
              <a:pPr/>
              <a:t>2016-10-03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CE402-03B3-4525-91DD-31E6D316F0E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8CCA7-4CCB-4A07-A130-D43BF85A36D2}" type="datetimeFigureOut">
              <a:rPr lang="sv-SE" smtClean="0"/>
              <a:pPr/>
              <a:t>2016-10-03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CE402-03B3-4525-91DD-31E6D316F0E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8CCA7-4CCB-4A07-A130-D43BF85A36D2}" type="datetimeFigureOut">
              <a:rPr lang="sv-SE" smtClean="0"/>
              <a:pPr/>
              <a:t>2016-10-03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CE402-03B3-4525-91DD-31E6D316F0E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8CCA7-4CCB-4A07-A130-D43BF85A36D2}" type="datetimeFigureOut">
              <a:rPr lang="sv-SE" smtClean="0"/>
              <a:pPr/>
              <a:t>2016-10-03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CE402-03B3-4525-91DD-31E6D316F0E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8CCA7-4CCB-4A07-A130-D43BF85A36D2}" type="datetimeFigureOut">
              <a:rPr lang="sv-SE" smtClean="0"/>
              <a:pPr/>
              <a:t>2016-10-03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CE402-03B3-4525-91DD-31E6D316F0E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8CCA7-4CCB-4A07-A130-D43BF85A36D2}" type="datetimeFigureOut">
              <a:rPr lang="sv-SE" smtClean="0"/>
              <a:pPr/>
              <a:t>2016-10-03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CE402-03B3-4525-91DD-31E6D316F0E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8CCA7-4CCB-4A07-A130-D43BF85A36D2}" type="datetimeFigureOut">
              <a:rPr lang="sv-SE" smtClean="0"/>
              <a:pPr/>
              <a:t>2016-10-03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CE402-03B3-4525-91DD-31E6D316F0E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8CCA7-4CCB-4A07-A130-D43BF85A36D2}" type="datetimeFigureOut">
              <a:rPr lang="sv-SE" smtClean="0"/>
              <a:pPr/>
              <a:t>2016-10-03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CE402-03B3-4525-91DD-31E6D316F0E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400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8CCA7-4CCB-4A07-A130-D43BF85A36D2}" type="datetimeFigureOut">
              <a:rPr lang="sv-SE" smtClean="0"/>
              <a:pPr/>
              <a:t>2016-10-03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CE402-03B3-4525-91DD-31E6D316F0E9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 descr="Lin_logo_neg_RGB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143638" y="6093296"/>
            <a:ext cx="2401200" cy="46541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DB0812"/>
          </a:solidFill>
          <a:latin typeface="FoundrySterling-Demi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FoundrySterling-Book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FoundrySterling-Book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FoundrySterling-Book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FoundrySterling-Book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FoundrySterling-Book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De sju rörelserna	</a:t>
            </a: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sv-S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 Biskop Martin Modéus herdabrev Levande tillsammans med Kristus</a:t>
            </a:r>
            <a:br>
              <a:rPr lang="sv-S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om en kyrka i rörelse</a:t>
            </a:r>
            <a:endParaRPr lang="sv-S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9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3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44624"/>
            <a:ext cx="1872208" cy="1498333"/>
          </a:xfr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562670"/>
            <a:ext cx="8363272" cy="1786210"/>
          </a:xfrm>
        </p:spPr>
        <p:txBody>
          <a:bodyPr>
            <a:normAutofit/>
          </a:bodyPr>
          <a:lstStyle/>
          <a:p>
            <a:r>
              <a:rPr lang="sv-SE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Fjärde rörelsen: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Anställda – från utförare till möjliggörare</a:t>
            </a: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2"/>
          </p:nvPr>
        </p:nvSpPr>
        <p:spPr>
          <a:xfrm>
            <a:off x="539552" y="2276873"/>
            <a:ext cx="8147248" cy="4104456"/>
          </a:xfrm>
        </p:spPr>
        <p:txBody>
          <a:bodyPr>
            <a:normAutofit/>
          </a:bodyPr>
          <a:lstStyle/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Människor växer när de tillåts ta ansvar.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Såväl anställda som lekmän har gåvor, kallelser och kompetens som ska tas tillvara på bästa sätt.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Vi går mot mindre detaljstyrning och mer av att coacha, inspirera och rusta människor att ta egna initiativ för att låta Guds kärlek bli synlig i världen.</a:t>
            </a:r>
          </a:p>
        </p:txBody>
      </p:sp>
    </p:spTree>
    <p:extLst>
      <p:ext uri="{BB962C8B-B14F-4D97-AF65-F5344CB8AC3E}">
        <p14:creationId xmlns:p14="http://schemas.microsoft.com/office/powerpoint/2010/main" val="359113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Frågor att samtala om</a:t>
            </a:r>
            <a:endParaRPr lang="sv-S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2"/>
          </p:nvPr>
        </p:nvSpPr>
        <p:spPr>
          <a:xfrm>
            <a:off x="539552" y="1196752"/>
            <a:ext cx="8147248" cy="452596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Vad behöver ”möjliggöras” i ert samhälle?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Vad behöver ”möjliggöras” i er 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församlingsgemenskap? Hur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ser det ut ur anställdas perspektiv? Ur gemenskapens perspektiv?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Fundera i ett ”möjliggörarperspektiv” kring olika roller och kategorier i kyrkan: vaktmästare, präster, diakoner, kommunikatörer, pedagoger – vad ser ni?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Gör en enkel ”gåvoinventering”, eventuellt med hjälp av litteratur. På vilka sätt framträder Guds gåvor i er 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församlingsgemenskap? Vad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ser ni av utbildningar, intressen, fallenheter med mera?</a:t>
            </a:r>
          </a:p>
        </p:txBody>
      </p:sp>
    </p:spTree>
    <p:extLst>
      <p:ext uri="{BB962C8B-B14F-4D97-AF65-F5344CB8AC3E}">
        <p14:creationId xmlns:p14="http://schemas.microsoft.com/office/powerpoint/2010/main" val="285293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3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44624"/>
            <a:ext cx="1872208" cy="1498333"/>
          </a:xfr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634678"/>
            <a:ext cx="8363272" cy="1786210"/>
          </a:xfrm>
        </p:spPr>
        <p:txBody>
          <a:bodyPr>
            <a:normAutofit/>
          </a:bodyPr>
          <a:lstStyle/>
          <a:p>
            <a:r>
              <a:rPr lang="sv-SE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Femte rörelsen: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Verksamheten – från uppdelning</a:t>
            </a:r>
            <a:b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till generationsöverskridande</a:t>
            </a: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2"/>
          </p:nvPr>
        </p:nvSpPr>
        <p:spPr>
          <a:xfrm>
            <a:off x="539552" y="2348880"/>
            <a:ext cx="8147248" cy="4104456"/>
          </a:xfrm>
        </p:spPr>
        <p:txBody>
          <a:bodyPr>
            <a:normAutofit/>
          </a:bodyPr>
          <a:lstStyle/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Åldersbaserade grupper är bra – men får inte vara det enda.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Riv murarna mellan ungdoms- och vuxenkyrka.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Om en åldersgrupp kan göra en aktivitet kan andra grupper ofta ansluta.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Relationer över generationsgränser kan hålla länge.</a:t>
            </a:r>
          </a:p>
        </p:txBody>
      </p:sp>
    </p:spTree>
    <p:extLst>
      <p:ext uri="{BB962C8B-B14F-4D97-AF65-F5344CB8AC3E}">
        <p14:creationId xmlns:p14="http://schemas.microsoft.com/office/powerpoint/2010/main" val="384896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Frågor att samtala om</a:t>
            </a:r>
            <a:endParaRPr lang="sv-S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2"/>
          </p:nvPr>
        </p:nvSpPr>
        <p:spPr>
          <a:xfrm>
            <a:off x="539552" y="1196752"/>
            <a:ext cx="8147248" cy="452596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Berätta om sammanhang, inom eller utom kyrkan, där du möter människor från andra generationer.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Vad är roligt att göra, generationsöverskridande, för att lära känna varandra? Vad kan vi lära från andra sammanhang där vi träffas över gränserna?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Fundera över vilka svårigheter som finns med de gränsöverskridande mötena – och vad vi kan göra för att lösa dem?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Vad kan vi lära av varandra, över gränserna?</a:t>
            </a:r>
          </a:p>
        </p:txBody>
      </p:sp>
    </p:spTree>
    <p:extLst>
      <p:ext uri="{BB962C8B-B14F-4D97-AF65-F5344CB8AC3E}">
        <p14:creationId xmlns:p14="http://schemas.microsoft.com/office/powerpoint/2010/main" val="338087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3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44624"/>
            <a:ext cx="1872208" cy="1498333"/>
          </a:xfr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634678"/>
            <a:ext cx="8363272" cy="1786210"/>
          </a:xfrm>
        </p:spPr>
        <p:txBody>
          <a:bodyPr>
            <a:normAutofit/>
          </a:bodyPr>
          <a:lstStyle/>
          <a:p>
            <a:r>
              <a:rPr lang="sv-SE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Sjätte rörelsen: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Möjligheterna – från enhetlighet</a:t>
            </a:r>
            <a:b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till mångfald</a:t>
            </a: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2"/>
          </p:nvPr>
        </p:nvSpPr>
        <p:spPr>
          <a:xfrm>
            <a:off x="539552" y="2348880"/>
            <a:ext cx="8147248" cy="4104456"/>
          </a:xfrm>
        </p:spPr>
        <p:txBody>
          <a:bodyPr>
            <a:normAutofit/>
          </a:bodyPr>
          <a:lstStyle/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Både människor och församlingar ser olika ut och behöver få vara olika.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Även gudstjänster behöver få se olika ut.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Relationer är alltid lokala – värna det lokala.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Kyrkohandboken ligger till grund för alla gudstjänster men utformningen ser olika ut.</a:t>
            </a:r>
          </a:p>
        </p:txBody>
      </p:sp>
    </p:spTree>
    <p:extLst>
      <p:ext uri="{BB962C8B-B14F-4D97-AF65-F5344CB8AC3E}">
        <p14:creationId xmlns:p14="http://schemas.microsoft.com/office/powerpoint/2010/main" val="172649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Frågor att samtala om</a:t>
            </a:r>
            <a:endParaRPr lang="sv-S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2"/>
          </p:nvPr>
        </p:nvSpPr>
        <p:spPr>
          <a:xfrm>
            <a:off x="539552" y="1196752"/>
            <a:ext cx="8147248" cy="452596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Vilka särdrag finns i er församling som ni vill skydda och odla? Hur kan de vara en gåva till en större helhet?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Hur blir den mänskliga mångfalden synlig i er församling? Hur skulle det kunna vara?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Finns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det gränser för mångfalden? Vad skulle det kunna vara?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Hur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kan vi kombinera stordriftens fördelar i systemvärlden med det lokala perspektivet i 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livsvärlden? Stora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pastorat som stöder en mångfald av små församlingar – hur gör vi?</a:t>
            </a:r>
          </a:p>
        </p:txBody>
      </p:sp>
    </p:spTree>
    <p:extLst>
      <p:ext uri="{BB962C8B-B14F-4D97-AF65-F5344CB8AC3E}">
        <p14:creationId xmlns:p14="http://schemas.microsoft.com/office/powerpoint/2010/main" val="211616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3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44624"/>
            <a:ext cx="1872208" cy="1498333"/>
          </a:xfr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066726"/>
            <a:ext cx="8363272" cy="1786210"/>
          </a:xfrm>
        </p:spPr>
        <p:txBody>
          <a:bodyPr>
            <a:normAutofit fontScale="90000"/>
          </a:bodyPr>
          <a:lstStyle/>
          <a:p>
            <a:r>
              <a:rPr lang="sv-SE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Sjunde rörelsen: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Gudstjänsten – från fokus på gudstjänstens ordning till fokus på gudstjänstens gemenskap</a:t>
            </a: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2"/>
          </p:nvPr>
        </p:nvSpPr>
        <p:spPr>
          <a:xfrm>
            <a:off x="539552" y="2996952"/>
            <a:ext cx="8147248" cy="4104456"/>
          </a:xfrm>
        </p:spPr>
        <p:txBody>
          <a:bodyPr>
            <a:normAutofit/>
          </a:bodyPr>
          <a:lstStyle/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”Där två eller tre är samlade i mitt namn är jag mitt ibland dem” (Matt 18:20)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Där det inte går att fira mässa kan man ha en enkel lekmannaledd bön.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Släpp tanken på att ”locka många” och fira gemenskapen bland dem som är på plats.</a:t>
            </a:r>
          </a:p>
        </p:txBody>
      </p:sp>
    </p:spTree>
    <p:extLst>
      <p:ext uri="{BB962C8B-B14F-4D97-AF65-F5344CB8AC3E}">
        <p14:creationId xmlns:p14="http://schemas.microsoft.com/office/powerpoint/2010/main" val="281520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Frågor att samtala om</a:t>
            </a:r>
            <a:endParaRPr lang="sv-S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2"/>
          </p:nvPr>
        </p:nvSpPr>
        <p:spPr>
          <a:xfrm>
            <a:off x="539552" y="1196752"/>
            <a:ext cx="8147248" cy="452596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Dela perspektiven glädje, befrielse, äkthet och nåd från den senaste gudstjänsten ni deltog i.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Bär den enkla bönen! Hur skulle ett ideellt lett gudstjänstliv kunna se ut hos er?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Skulle du kunna tänka dig att ta ett initiativ för lekmannaledda böner? Finns det liknande saker man kan göra inom andra områden i församlingslivet?</a:t>
            </a:r>
          </a:p>
        </p:txBody>
      </p:sp>
    </p:spTree>
    <p:extLst>
      <p:ext uri="{BB962C8B-B14F-4D97-AF65-F5344CB8AC3E}">
        <p14:creationId xmlns:p14="http://schemas.microsoft.com/office/powerpoint/2010/main" val="195801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4624"/>
            <a:ext cx="2880320" cy="1852505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95536" y="485800"/>
            <a:ext cx="8229600" cy="1143000"/>
          </a:xfrm>
        </p:spPr>
        <p:txBody>
          <a:bodyPr>
            <a:normAutofit/>
          </a:bodyPr>
          <a:lstStyle/>
          <a:p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Att skapa rörelse</a:t>
            </a:r>
            <a:endParaRPr lang="sv-S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2"/>
          </p:nvPr>
        </p:nvSpPr>
        <p:spPr>
          <a:xfrm>
            <a:off x="539552" y="1783357"/>
            <a:ext cx="8147248" cy="4525963"/>
          </a:xfrm>
        </p:spPr>
        <p:txBody>
          <a:bodyPr>
            <a:normAutofit/>
          </a:bodyPr>
          <a:lstStyle/>
          <a:p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 sju rörelserna – en strategi för levande församlingar.</a:t>
            </a:r>
          </a:p>
          <a:p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Ett sätt att sätta ord på vad vi håller på med.</a:t>
            </a:r>
          </a:p>
          <a:p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Fundera över rörelserna och samtala om dem</a:t>
            </a:r>
          </a:p>
          <a:p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Arbeta metodiskt genom att låta arbetslaget granska sitt arbete, verksamhet för verksamhet, utifrån de sju rörelserna. Kan rörelserna ge input till en ”förskjutning” av verksamhetens inriktning?</a:t>
            </a:r>
          </a:p>
          <a:p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Ny praktik ger nya bilder – och bilderna öppnar i sin tur för ny praktik.</a:t>
            </a:r>
          </a:p>
          <a:p>
            <a:endParaRPr lang="sv-S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60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484784"/>
            <a:ext cx="3960440" cy="4554002"/>
          </a:xfrm>
          <a:prstGeom prst="rect">
            <a:avLst/>
          </a:prstGeom>
        </p:spPr>
      </p:pic>
      <p:sp>
        <p:nvSpPr>
          <p:cNvPr id="5" name="Platshållare för innehåll 4"/>
          <p:cNvSpPr>
            <a:spLocks noGrp="1"/>
          </p:cNvSpPr>
          <p:nvPr>
            <p:ph sz="half" idx="2"/>
          </p:nvPr>
        </p:nvSpPr>
        <p:spPr>
          <a:xfrm>
            <a:off x="467544" y="1124745"/>
            <a:ext cx="4968552" cy="4536504"/>
          </a:xfrm>
        </p:spPr>
        <p:txBody>
          <a:bodyPr>
            <a:normAutofit lnSpcReduction="10000"/>
          </a:bodyPr>
          <a:lstStyle/>
          <a:p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Sju sätt på vilka kyrkan förändras.</a:t>
            </a:r>
          </a:p>
          <a:p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Rörelserna har sin grund i utvecklingstendenser som redan är på gång.</a:t>
            </a:r>
          </a:p>
          <a:p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Biskop Martin har arbetat med rörelserna sedan han tillträdde 2011 – det är hela stiftets rörelser.</a:t>
            </a:r>
          </a:p>
          <a:p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Om </a:t>
            </a:r>
            <a:r>
              <a:rPr lang="sv-SE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levande församlingar 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är visionen så är de sju rörelserna strategin.</a:t>
            </a: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Längtan efter förändring</a:t>
            </a:r>
            <a:endParaRPr lang="sv-S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2"/>
          </p:nvPr>
        </p:nvSpPr>
        <p:spPr>
          <a:xfrm>
            <a:off x="539552" y="1600200"/>
            <a:ext cx="5256584" cy="4525963"/>
          </a:xfrm>
        </p:spPr>
        <p:txBody>
          <a:bodyPr>
            <a:normAutofit/>
          </a:bodyPr>
          <a:lstStyle/>
          <a:p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Vi har bilder av verkligheten och utifrån dem skapar vi vår praktik. Och praktiken förstärker bilderna. Vi gör som vi alltid har gjort.</a:t>
            </a:r>
          </a:p>
          <a:p>
            <a:endParaRPr lang="sv-S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Men vi  längtar efter att göra saker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på ett helt nytt sätt, utifrån nya bilder. 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Då följer vi ”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längtanspilen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239368"/>
            <a:ext cx="3312368" cy="4685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33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3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44624"/>
            <a:ext cx="1872208" cy="1498333"/>
          </a:xfr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634678"/>
            <a:ext cx="8229600" cy="1786210"/>
          </a:xfrm>
        </p:spPr>
        <p:txBody>
          <a:bodyPr>
            <a:normAutofit/>
          </a:bodyPr>
          <a:lstStyle/>
          <a:p>
            <a:r>
              <a:rPr lang="sv-SE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Första rörelsen: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Hållningen</a:t>
            </a:r>
            <a:r>
              <a:rPr lang="sv-SE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 från missmod till hopp</a:t>
            </a: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2"/>
          </p:nvPr>
        </p:nvSpPr>
        <p:spPr>
          <a:xfrm>
            <a:off x="539552" y="2276873"/>
            <a:ext cx="8147248" cy="4104456"/>
          </a:xfrm>
        </p:spPr>
        <p:txBody>
          <a:bodyPr>
            <a:normAutofit/>
          </a:bodyPr>
          <a:lstStyle/>
          <a:p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”Lyft blicken och se hur fälten redan vitnar till skörd” (</a:t>
            </a:r>
            <a:r>
              <a:rPr lang="sv-S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Joh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4:35)</a:t>
            </a:r>
          </a:p>
          <a:p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När man öppnar dörren till en mörk garderob kommer inte mörkret ut. Ljuset kommer in.</a:t>
            </a:r>
          </a:p>
          <a:p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Vi behöver medvetet öppna dörrarna och låta ljuset strömma in.</a:t>
            </a:r>
          </a:p>
          <a:p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Vad är hoppfullt i vår församling?</a:t>
            </a: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90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Frågor att samtala om</a:t>
            </a:r>
            <a:endParaRPr lang="sv-S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2"/>
          </p:nvPr>
        </p:nvSpPr>
        <p:spPr>
          <a:xfrm>
            <a:off x="539552" y="1600200"/>
            <a:ext cx="8147248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Samtala om vad det var som en gång gjorde 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att du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valde att engagera dig i kyrkan.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Berätta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hoppets berättelser om er egen 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församling. Vad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väcker er glädje?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Hur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kan ni i församlingen ge glädje, 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befrielse, äkthet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och nåd till varandra?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Vad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i församlingens liv skulle du vilja ta 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med dina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vänner till?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På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vilket sätt kan ni i församlingen ge 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glädje, befrielse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, äkthet och nåd till det samhälle 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där ni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lever?</a:t>
            </a:r>
          </a:p>
        </p:txBody>
      </p:sp>
    </p:spTree>
    <p:extLst>
      <p:ext uri="{BB962C8B-B14F-4D97-AF65-F5344CB8AC3E}">
        <p14:creationId xmlns:p14="http://schemas.microsoft.com/office/powerpoint/2010/main" val="202734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3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44624"/>
            <a:ext cx="1872208" cy="1498333"/>
          </a:xfr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706686"/>
            <a:ext cx="8229600" cy="1786210"/>
          </a:xfrm>
        </p:spPr>
        <p:txBody>
          <a:bodyPr>
            <a:normAutofit/>
          </a:bodyPr>
          <a:lstStyle/>
          <a:p>
            <a:r>
              <a:rPr lang="sv-S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Andra rörelsen:</a:t>
            </a:r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Kyrkotillhöriga - från brukare till bärare</a:t>
            </a:r>
            <a:endParaRPr lang="sv-S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2"/>
          </p:nvPr>
        </p:nvSpPr>
        <p:spPr>
          <a:xfrm>
            <a:off x="539552" y="2276872"/>
            <a:ext cx="8147248" cy="4525963"/>
          </a:xfrm>
        </p:spPr>
        <p:txBody>
          <a:bodyPr>
            <a:normAutofit/>
          </a:bodyPr>
          <a:lstStyle/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Alla har erfarenheter av Gud – och har något att bidra med.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Varje kyrkomedlem representerar kyrkan, oavsett sammanhang.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Luthers lära om kallelsen: Vi är alla kyrka, var vi än är – hemma och på jobbet.</a:t>
            </a:r>
          </a:p>
        </p:txBody>
      </p:sp>
    </p:spTree>
    <p:extLst>
      <p:ext uri="{BB962C8B-B14F-4D97-AF65-F5344CB8AC3E}">
        <p14:creationId xmlns:p14="http://schemas.microsoft.com/office/powerpoint/2010/main" val="398654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Frågor att samtala om</a:t>
            </a:r>
            <a:endParaRPr lang="sv-S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2"/>
          </p:nvPr>
        </p:nvSpPr>
        <p:spPr>
          <a:xfrm>
            <a:off x="539552" y="1600200"/>
            <a:ext cx="8147248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Berätta om något i ditt livs vardag som en Guds kallelse.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Vad betyder evangelium, Guds befrielse, i vardagen?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Avsnittet handlar om att gå från brukare till bärare, men i vilka sammanhang är det ändå nödvändigt att få känna sig som brukare mer än som bärare?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Hur är du en bärare av kyrkan i vardagen?</a:t>
            </a:r>
          </a:p>
        </p:txBody>
      </p:sp>
    </p:spTree>
    <p:extLst>
      <p:ext uri="{BB962C8B-B14F-4D97-AF65-F5344CB8AC3E}">
        <p14:creationId xmlns:p14="http://schemas.microsoft.com/office/powerpoint/2010/main" val="49308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3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44624"/>
            <a:ext cx="1872208" cy="1498333"/>
          </a:xfr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490662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sv-SE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Tredje rörelsen: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Församlingsbilden – från verksamhetsproducent till gemenskap i liv</a:t>
            </a: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2"/>
          </p:nvPr>
        </p:nvSpPr>
        <p:spPr>
          <a:xfrm>
            <a:off x="539552" y="2276873"/>
            <a:ext cx="8147248" cy="4104456"/>
          </a:xfrm>
        </p:spPr>
        <p:txBody>
          <a:bodyPr>
            <a:normAutofit/>
          </a:bodyPr>
          <a:lstStyle/>
          <a:p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Relationer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är centrum i tillvaron och därför även i kyrkan.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Vi behöver hjälpas åt att finna Gud i allt.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Vi behöver hjälpas åt att tala sant om världen.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Vi behöver finna den enkla bönen.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Vi behöver söka det goda andliga </a:t>
            </a:r>
            <a:r>
              <a:rPr lang="sv-SE" sz="2400" dirty="0" err="1">
                <a:latin typeface="Arial" panose="020B0604020202020204" pitchFamily="34" charset="0"/>
                <a:cs typeface="Arial" panose="020B0604020202020204" pitchFamily="34" charset="0"/>
              </a:rPr>
              <a:t>medvandrarskapet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238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Frågor att samtala om</a:t>
            </a:r>
            <a:endParaRPr lang="sv-S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2"/>
          </p:nvPr>
        </p:nvSpPr>
        <p:spPr>
          <a:xfrm>
            <a:off x="539552" y="1196752"/>
            <a:ext cx="8147248" cy="452596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Berätta goda och mindre goda erfarenheter från församlingen som gemenskap.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Vad behöver du få för stöd i din församling för att få hjälp att vara ”bärare”, kristen i vardagen?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Vad kan du ge i församlingen för att hjälpa andra att vara ”bärare”, alltså kristna i vardagen?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Hur skulle ett gemensamt </a:t>
            </a:r>
            <a:r>
              <a:rPr lang="sv-SE" sz="2400" dirty="0" err="1">
                <a:latin typeface="Arial" panose="020B0604020202020204" pitchFamily="34" charset="0"/>
                <a:cs typeface="Arial" panose="020B0604020202020204" pitchFamily="34" charset="0"/>
              </a:rPr>
              <a:t>böneliv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 kunna se ut i församlingen, som inte lade bördor på någon utan var uppmuntrande och stöttande?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Vem är min andliga vän och medvandrare? Vem kan jag tala med?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Hur kan jag lyssna på andra och hjälpa dem att finna sin väg?</a:t>
            </a:r>
          </a:p>
        </p:txBody>
      </p:sp>
    </p:spTree>
    <p:extLst>
      <p:ext uri="{BB962C8B-B14F-4D97-AF65-F5344CB8AC3E}">
        <p14:creationId xmlns:p14="http://schemas.microsoft.com/office/powerpoint/2010/main" val="381903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 sju rörelserna">
  <a:themeElements>
    <a:clrScheme name="Svenska kyrkan profil 1">
      <a:dk1>
        <a:sysClr val="windowText" lastClr="000000"/>
      </a:dk1>
      <a:lt1>
        <a:sysClr val="window" lastClr="FFFFFF"/>
      </a:lt1>
      <a:dk2>
        <a:srgbClr val="005F9B"/>
      </a:dk2>
      <a:lt2>
        <a:srgbClr val="EEECE1"/>
      </a:lt2>
      <a:accent1>
        <a:srgbClr val="005F9B"/>
      </a:accent1>
      <a:accent2>
        <a:srgbClr val="DB0812"/>
      </a:accent2>
      <a:accent3>
        <a:srgbClr val="358E2E"/>
      </a:accent3>
      <a:accent4>
        <a:srgbClr val="80225F"/>
      </a:accent4>
      <a:accent5>
        <a:srgbClr val="BCE4FA"/>
      </a:accent5>
      <a:accent6>
        <a:srgbClr val="FFCB05"/>
      </a:accent6>
      <a:hlink>
        <a:srgbClr val="005F9B"/>
      </a:hlink>
      <a:folHlink>
        <a:srgbClr val="80225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</TotalTime>
  <Words>1141</Words>
  <Application>Microsoft Office PowerPoint</Application>
  <PresentationFormat>Bildspel på skärmen (4:3)</PresentationFormat>
  <Paragraphs>104</Paragraphs>
  <Slides>18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19" baseType="lpstr">
      <vt:lpstr>De sju rörelserna</vt:lpstr>
      <vt:lpstr>De sju rörelserna </vt:lpstr>
      <vt:lpstr>PowerPoint-presentation</vt:lpstr>
      <vt:lpstr>Längtan efter förändring</vt:lpstr>
      <vt:lpstr>Första rörelsen: Hållningen - från missmod till hopp</vt:lpstr>
      <vt:lpstr>Frågor att samtala om</vt:lpstr>
      <vt:lpstr>Andra rörelsen: Kyrkotillhöriga - från brukare till bärare</vt:lpstr>
      <vt:lpstr>Frågor att samtala om</vt:lpstr>
      <vt:lpstr>Tredje rörelsen: Församlingsbilden – från verksamhetsproducent till gemenskap i liv</vt:lpstr>
      <vt:lpstr>Frågor att samtala om</vt:lpstr>
      <vt:lpstr>Fjärde rörelsen: Anställda – från utförare till möjliggörare</vt:lpstr>
      <vt:lpstr>Frågor att samtala om</vt:lpstr>
      <vt:lpstr>Femte rörelsen: Verksamheten – från uppdelning till generationsöverskridande</vt:lpstr>
      <vt:lpstr>Frågor att samtala om</vt:lpstr>
      <vt:lpstr>Sjätte rörelsen: Möjligheterna – från enhetlighet till mångfald</vt:lpstr>
      <vt:lpstr>Frågor att samtala om</vt:lpstr>
      <vt:lpstr>Sjunde rörelsen: Gudstjänsten – från fokus på gudstjänstens ordning till fokus på gudstjänstens gemenskap</vt:lpstr>
      <vt:lpstr>Frågor att samtala om</vt:lpstr>
      <vt:lpstr>Att skapa rörelse</vt:lpstr>
    </vt:vector>
  </TitlesOfParts>
  <Company>Svenska Kyrkan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sju rörelserna</dc:title>
  <dc:creator>Max Wahlund</dc:creator>
  <cp:lastModifiedBy>Christine Selse</cp:lastModifiedBy>
  <cp:revision>26</cp:revision>
  <dcterms:created xsi:type="dcterms:W3CDTF">2016-09-28T12:31:31Z</dcterms:created>
  <dcterms:modified xsi:type="dcterms:W3CDTF">2016-10-03T15:31:55Z</dcterms:modified>
</cp:coreProperties>
</file>