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60" r:id="rId2"/>
    <p:sldId id="303" r:id="rId3"/>
    <p:sldId id="292" r:id="rId4"/>
    <p:sldId id="296" r:id="rId5"/>
    <p:sldId id="274" r:id="rId6"/>
    <p:sldId id="294" r:id="rId7"/>
    <p:sldId id="315" r:id="rId8"/>
    <p:sldId id="316" r:id="rId9"/>
    <p:sldId id="318" r:id="rId10"/>
    <p:sldId id="320" r:id="rId11"/>
    <p:sldId id="281" r:id="rId12"/>
    <p:sldId id="276" r:id="rId13"/>
    <p:sldId id="321" r:id="rId14"/>
    <p:sldId id="324" r:id="rId15"/>
    <p:sldId id="325" r:id="rId16"/>
    <p:sldId id="322" r:id="rId17"/>
    <p:sldId id="323" r:id="rId18"/>
    <p:sldId id="327" r:id="rId19"/>
    <p:sldId id="289" r:id="rId20"/>
    <p:sldId id="326" r:id="rId21"/>
    <p:sldId id="288" r:id="rId22"/>
    <p:sldId id="267" r:id="rId23"/>
    <p:sldId id="286" r:id="rId2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>
        <p:scale>
          <a:sx n="73" d="100"/>
          <a:sy n="73" d="100"/>
        </p:scale>
        <p:origin x="-10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42A3-61E8-4FC0-AEA4-DB9E79C8E43C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7E14F-5A85-4C1D-A574-BBA24C8B3F5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F6FB-A77C-4A31-BE74-EE594DC8CF0F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0074-F1F5-4D0E-8414-2D830D04F09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finns många exempel på kyrkliga inventarier.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A784-E492-47B3-B456-131F52BC4BC2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13119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cxnSp>
        <p:nvCxnSpPr>
          <p:cNvPr id="6" name="Rak 5"/>
          <p:cNvCxnSpPr/>
          <p:nvPr userDrawn="1"/>
        </p:nvCxnSpPr>
        <p:spPr>
          <a:xfrm>
            <a:off x="0" y="6093296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4186808" cy="116205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32040" y="273050"/>
            <a:ext cx="37547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4186808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F6B6F7-058D-46AF-A3DB-5A46C61D3BC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7" name="Bildobjekt 6" descr="Logga blå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6237312"/>
            <a:ext cx="1849024" cy="379990"/>
          </a:xfrm>
          <a:prstGeom prst="rect">
            <a:avLst/>
          </a:prstGeom>
        </p:spPr>
      </p:pic>
      <p:cxnSp>
        <p:nvCxnSpPr>
          <p:cNvPr id="8" name="Rak 7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7544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7137C53D-73A2-42C2-812E-2C34249026F6}" type="datetimeFigureOut">
              <a:rPr lang="sv-SE" smtClean="0"/>
              <a:pPr/>
              <a:t>2013-11-18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987824" y="63093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Bild </a:t>
            </a:r>
            <a:fld id="{92F6B6F7-058D-46AF-A3DB-5A46C61D3BC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nskakyrkan.se/goteborgsstift" TargetMode="External"/><Relationship Id="rId2" Type="http://schemas.openxmlformats.org/officeDocument/2006/relationships/hyperlink" Target="http://www.svenskakyrkan.se/skarastif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aa.s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7"/>
          <p:cNvSpPr txBox="1">
            <a:spLocks/>
          </p:cNvSpPr>
          <p:nvPr/>
        </p:nvSpPr>
        <p:spPr>
          <a:xfrm>
            <a:off x="323528" y="332656"/>
            <a:ext cx="4114800" cy="73000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endParaRPr lang="sv-SE" sz="4400" b="1" dirty="0">
              <a:latin typeface="+mj-lt"/>
            </a:endParaRPr>
          </a:p>
        </p:txBody>
      </p:sp>
      <p:sp>
        <p:nvSpPr>
          <p:cNvPr id="6" name="Platshållare för text 7"/>
          <p:cNvSpPr txBox="1">
            <a:spLocks/>
          </p:cNvSpPr>
          <p:nvPr/>
        </p:nvSpPr>
        <p:spPr>
          <a:xfrm>
            <a:off x="179512" y="1268760"/>
            <a:ext cx="4402832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</a:endParaRPr>
          </a:p>
        </p:txBody>
      </p:sp>
      <p:pic>
        <p:nvPicPr>
          <p:cNvPr id="7" name="Bildobjekt 6" descr="Tingens_ord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17575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kyrkliga inventarier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608511"/>
          </a:xfrm>
        </p:spPr>
        <p:txBody>
          <a:bodyPr>
            <a:noAutofit/>
          </a:bodyPr>
          <a:lstStyle/>
          <a:p>
            <a:r>
              <a:rPr lang="sv-SE" sz="1800" b="1" dirty="0"/>
              <a:t>Metallföremål</a:t>
            </a:r>
            <a:r>
              <a:rPr lang="sv-SE" sz="1800" dirty="0"/>
              <a:t>	</a:t>
            </a:r>
            <a:r>
              <a:rPr lang="sv-SE" sz="1800" dirty="0" smtClean="0"/>
              <a:t>	</a:t>
            </a:r>
            <a:r>
              <a:rPr lang="sv-SE" sz="1800" b="1" dirty="0" smtClean="0"/>
              <a:t>Textilföremål</a:t>
            </a:r>
            <a:r>
              <a:rPr lang="sv-SE" sz="1800" dirty="0"/>
              <a:t>	</a:t>
            </a:r>
            <a:r>
              <a:rPr lang="sv-SE" sz="1800" b="1" dirty="0"/>
              <a:t>Träföremål</a:t>
            </a:r>
            <a:r>
              <a:rPr lang="sv-SE" sz="1800" dirty="0"/>
              <a:t>	</a:t>
            </a:r>
            <a:r>
              <a:rPr lang="sv-SE" sz="1800" b="1" dirty="0"/>
              <a:t>Övriga material</a:t>
            </a:r>
            <a:r>
              <a:rPr lang="sv-SE" sz="1800" dirty="0"/>
              <a:t>	</a:t>
            </a:r>
          </a:p>
          <a:p>
            <a:r>
              <a:rPr lang="sv-SE" sz="1800" dirty="0"/>
              <a:t>Brudkronor	</a:t>
            </a:r>
            <a:r>
              <a:rPr lang="sv-SE" sz="1800" dirty="0" smtClean="0"/>
              <a:t>	Altarbrun</a:t>
            </a:r>
            <a:r>
              <a:rPr lang="sv-SE" sz="1800" dirty="0"/>
              <a:t>	</a:t>
            </a:r>
            <a:r>
              <a:rPr lang="sv-SE" sz="1800" dirty="0" smtClean="0"/>
              <a:t>	Epitafier</a:t>
            </a:r>
            <a:r>
              <a:rPr lang="sv-SE" sz="1800" dirty="0"/>
              <a:t>	</a:t>
            </a:r>
            <a:r>
              <a:rPr lang="sv-SE" sz="1800" dirty="0" smtClean="0"/>
              <a:t>	Avlatsskrin</a:t>
            </a:r>
            <a:r>
              <a:rPr lang="sv-SE" sz="1800" dirty="0"/>
              <a:t>	</a:t>
            </a:r>
          </a:p>
          <a:p>
            <a:r>
              <a:rPr lang="sv-SE" sz="1800" dirty="0" err="1"/>
              <a:t>Dopkärl</a:t>
            </a:r>
            <a:r>
              <a:rPr lang="sv-SE" sz="1800" dirty="0"/>
              <a:t>	</a:t>
            </a:r>
            <a:r>
              <a:rPr lang="sv-SE" sz="1800" dirty="0" smtClean="0"/>
              <a:t>	Antependier</a:t>
            </a:r>
            <a:r>
              <a:rPr lang="sv-SE" sz="1800" dirty="0"/>
              <a:t>	Kistor	</a:t>
            </a:r>
            <a:r>
              <a:rPr lang="sv-SE" sz="1800" dirty="0" smtClean="0"/>
              <a:t>	Banér</a:t>
            </a:r>
            <a:r>
              <a:rPr lang="sv-SE" sz="1800" dirty="0"/>
              <a:t>	</a:t>
            </a:r>
          </a:p>
          <a:p>
            <a:r>
              <a:rPr lang="sv-SE" sz="1800" dirty="0"/>
              <a:t>Kollektbössor	</a:t>
            </a:r>
            <a:r>
              <a:rPr lang="sv-SE" sz="1800" dirty="0" smtClean="0"/>
              <a:t>	Bårtäcken</a:t>
            </a:r>
            <a:r>
              <a:rPr lang="sv-SE" sz="1800" dirty="0"/>
              <a:t>	</a:t>
            </a:r>
            <a:r>
              <a:rPr lang="sv-SE" sz="1800" dirty="0" smtClean="0"/>
              <a:t>Kors </a:t>
            </a:r>
            <a:r>
              <a:rPr lang="sv-SE" sz="1800" dirty="0"/>
              <a:t>och krucifix	Böcker	</a:t>
            </a:r>
          </a:p>
          <a:p>
            <a:r>
              <a:rPr lang="sv-SE" sz="1800" dirty="0"/>
              <a:t>Kors &amp; krucifix	</a:t>
            </a:r>
            <a:r>
              <a:rPr lang="sv-SE" sz="1800" dirty="0" smtClean="0"/>
              <a:t>	Dukar</a:t>
            </a:r>
            <a:r>
              <a:rPr lang="sv-SE" sz="1800" dirty="0"/>
              <a:t>	</a:t>
            </a:r>
            <a:r>
              <a:rPr lang="sv-SE" sz="1800" dirty="0" smtClean="0"/>
              <a:t>	Lösa </a:t>
            </a:r>
            <a:r>
              <a:rPr lang="sv-SE" sz="1800" dirty="0"/>
              <a:t>altaren	Dopfuntar	</a:t>
            </a:r>
          </a:p>
          <a:p>
            <a:r>
              <a:rPr lang="sv-SE" sz="1800" dirty="0"/>
              <a:t>Kyrkklockor	</a:t>
            </a:r>
            <a:r>
              <a:rPr lang="sv-SE" sz="1800" dirty="0" smtClean="0"/>
              <a:t>	Kalkkläden</a:t>
            </a:r>
            <a:r>
              <a:rPr lang="sv-SE" sz="1800" dirty="0"/>
              <a:t>	Lösa </a:t>
            </a:r>
            <a:r>
              <a:rPr lang="sv-SE" sz="1800" dirty="0" smtClean="0"/>
              <a:t>detaljer</a:t>
            </a:r>
            <a:r>
              <a:rPr lang="sv-SE" sz="1800" dirty="0"/>
              <a:t>	Sockenbudstyg	</a:t>
            </a:r>
          </a:p>
          <a:p>
            <a:r>
              <a:rPr lang="sv-SE" sz="1800" dirty="0"/>
              <a:t>Ljuskronor	</a:t>
            </a:r>
            <a:r>
              <a:rPr lang="sv-SE" sz="1800" dirty="0" smtClean="0"/>
              <a:t>	Kollekthåvar</a:t>
            </a:r>
            <a:r>
              <a:rPr lang="sv-SE" sz="1800" dirty="0"/>
              <a:t>	</a:t>
            </a:r>
            <a:r>
              <a:rPr lang="sv-SE" sz="1800" dirty="0" smtClean="0"/>
              <a:t>Stolar</a:t>
            </a:r>
            <a:r>
              <a:rPr lang="sv-SE" sz="1800" dirty="0"/>
              <a:t>	</a:t>
            </a:r>
            <a:r>
              <a:rPr lang="sv-SE" sz="1800" dirty="0" smtClean="0"/>
              <a:t>	Sorgfanor</a:t>
            </a:r>
            <a:r>
              <a:rPr lang="sv-SE" sz="1800" dirty="0"/>
              <a:t>	</a:t>
            </a:r>
          </a:p>
          <a:p>
            <a:r>
              <a:rPr lang="sv-SE" sz="1800" dirty="0"/>
              <a:t>Ljusstakar 	</a:t>
            </a:r>
            <a:r>
              <a:rPr lang="sv-SE" sz="1800" dirty="0" smtClean="0"/>
              <a:t>	Kormattor</a:t>
            </a:r>
            <a:r>
              <a:rPr lang="sv-SE" sz="1800" dirty="0"/>
              <a:t>	</a:t>
            </a:r>
            <a:r>
              <a:rPr lang="sv-SE" sz="1800" dirty="0" smtClean="0"/>
              <a:t>Träskulpturer</a:t>
            </a:r>
            <a:r>
              <a:rPr lang="sv-SE" sz="1800" dirty="0" smtClean="0"/>
              <a:t>	</a:t>
            </a:r>
            <a:r>
              <a:rPr lang="sv-SE" sz="1800" dirty="0" smtClean="0"/>
              <a:t>Tavlor</a:t>
            </a:r>
            <a:r>
              <a:rPr lang="sv-SE" sz="1800" dirty="0"/>
              <a:t>	</a:t>
            </a:r>
          </a:p>
          <a:p>
            <a:r>
              <a:rPr lang="sv-SE" sz="1800" dirty="0"/>
              <a:t>Nattvardskärl	</a:t>
            </a:r>
            <a:r>
              <a:rPr lang="sv-SE" sz="1800" dirty="0" smtClean="0"/>
              <a:t>	Mässhakar</a:t>
            </a:r>
            <a:r>
              <a:rPr lang="sv-SE" sz="1800" dirty="0"/>
              <a:t>	</a:t>
            </a:r>
            <a:r>
              <a:rPr lang="sv-SE" sz="1800" dirty="0" smtClean="0"/>
              <a:t>Vapensköldar</a:t>
            </a:r>
            <a:endParaRPr lang="sv-SE" sz="1800" dirty="0"/>
          </a:p>
          <a:p>
            <a:r>
              <a:rPr lang="sv-SE" sz="1800" dirty="0"/>
              <a:t>Rustningar	</a:t>
            </a:r>
            <a:r>
              <a:rPr lang="sv-SE" sz="1800" dirty="0" smtClean="0"/>
              <a:t>	Predikstolskläden</a:t>
            </a:r>
            <a:r>
              <a:rPr lang="sv-SE" sz="1800" dirty="0"/>
              <a:t>	</a:t>
            </a:r>
            <a:r>
              <a:rPr lang="sv-SE" sz="1800" dirty="0" smtClean="0"/>
              <a:t>Votivskepp</a:t>
            </a:r>
            <a:r>
              <a:rPr lang="sv-SE" sz="1800" dirty="0"/>
              <a:t>	</a:t>
            </a:r>
          </a:p>
          <a:p>
            <a:r>
              <a:rPr lang="sv-SE" sz="1800" dirty="0"/>
              <a:t>Rökelsekar	</a:t>
            </a:r>
            <a:r>
              <a:rPr lang="sv-SE" sz="1800" dirty="0" smtClean="0"/>
              <a:t>	Stolor</a:t>
            </a:r>
            <a:r>
              <a:rPr lang="sv-SE" sz="1800" dirty="0"/>
              <a:t>	</a:t>
            </a:r>
            <a:r>
              <a:rPr lang="sv-SE" sz="1800" dirty="0" smtClean="0"/>
              <a:t>	</a:t>
            </a:r>
            <a:r>
              <a:rPr lang="sv-SE" sz="1800" dirty="0"/>
              <a:t>		</a:t>
            </a:r>
          </a:p>
          <a:p>
            <a:r>
              <a:rPr lang="sv-SE" sz="1800" dirty="0"/>
              <a:t>Vapen		</a:t>
            </a:r>
          </a:p>
          <a:p>
            <a:r>
              <a:rPr lang="sv-SE" sz="1800" dirty="0"/>
              <a:t>Vaser	</a:t>
            </a:r>
          </a:p>
          <a:p>
            <a:r>
              <a:rPr lang="sv-SE" sz="1800" dirty="0"/>
              <a:t>Övrigt kyrksilver 	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="" xmlns:p14="http://schemas.microsoft.com/office/powerpoint/2010/main" val="38018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0"/>
            <a:ext cx="439248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v-SE" sz="3200" dirty="0" smtClean="0">
                <a:solidFill>
                  <a:prstClr val="black"/>
                </a:solidFill>
              </a:rPr>
              <a:t>	</a:t>
            </a:r>
            <a:endParaRPr lang="sv-SE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v-SE" sz="3200" dirty="0" smtClean="0">
                <a:solidFill>
                  <a:prstClr val="black"/>
                </a:solidFill>
              </a:rPr>
              <a:t>	</a:t>
            </a:r>
            <a:r>
              <a:rPr lang="sv-SE" sz="4000" dirty="0" smtClean="0">
                <a:solidFill>
                  <a:prstClr val="black"/>
                </a:solidFill>
              </a:rPr>
              <a:t>Kom ihåg de inventarier som förvaras på vindar, torn, i församlingshem &amp;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sv-SE" sz="4000" dirty="0" smtClean="0">
                <a:solidFill>
                  <a:prstClr val="black"/>
                </a:solidFill>
              </a:rPr>
              <a:t>	magasin.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sv-SE" sz="40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v-SE" sz="4000" dirty="0" smtClean="0">
                <a:solidFill>
                  <a:prstClr val="black"/>
                </a:solidFill>
              </a:rPr>
              <a:t>Ofta av hög kvalitet!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sv-SE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sv-SE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sv-SE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sv-SE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sv-SE" sz="32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 descr="G:\Arbetsgrupper\Kyrkoinventering\Bilder Hökensås kontrakt sep2011\ht 2011 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64495" y="940161"/>
            <a:ext cx="575151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Vilka föremål ska </a:t>
            </a:r>
            <a:r>
              <a:rPr kumimoji="0" lang="sv-SE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</a:t>
            </a:r>
            <a:r>
              <a:rPr kumimoji="0" lang="sv-SE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vara med?</a:t>
            </a:r>
            <a:endParaRPr kumimoji="0" lang="sv-SE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innehåll 38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u="sng" dirty="0" smtClean="0"/>
              <a:t>Redskap för kyrkans eller kyrkogårdens skötsel      </a:t>
            </a:r>
            <a:r>
              <a:rPr lang="sv-SE" sz="3200" dirty="0" smtClean="0"/>
              <a:t>T.ex. stegar, dammsugare, gräsklippare.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u="sng" dirty="0" smtClean="0"/>
              <a:t>Förbrukningsmaterial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dirty="0" smtClean="0"/>
              <a:t>	T.ex. ljus, servetter, albor, gångmattor, bänkdynor.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u="sng" dirty="0" smtClean="0"/>
              <a:t>Flertalet gravvårdar på begravningsplatser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dirty="0" smtClean="0"/>
              <a:t>	De ingår i helhetsskyddet för begravningsplatsen.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Höger 5"/>
          <p:cNvSpPr/>
          <p:nvPr/>
        </p:nvSpPr>
        <p:spPr>
          <a:xfrm>
            <a:off x="539552" y="23488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539552" y="350100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 9"/>
          <p:cNvSpPr/>
          <p:nvPr/>
        </p:nvSpPr>
        <p:spPr>
          <a:xfrm>
            <a:off x="539552" y="508518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83FF1A9E-DB96-4C98-8425-F7083F7EB389}" type="slidenum">
              <a:rPr lang="sv-SE" smtClean="0"/>
              <a:pPr/>
              <a:t>13</a:t>
            </a:fld>
            <a:endParaRPr lang="sv-SE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Fast inredning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4746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sv-SE" sz="2800" dirty="0" smtClean="0"/>
          </a:p>
          <a:p>
            <a:pPr lvl="0">
              <a:lnSpc>
                <a:spcPct val="80000"/>
              </a:lnSpc>
            </a:pPr>
            <a:r>
              <a:rPr lang="sv-SE" sz="2800" dirty="0" smtClean="0">
                <a:solidFill>
                  <a:prstClr val="black"/>
                </a:solidFill>
              </a:rPr>
              <a:t>Fast inredning som demonterats räknas som lösa inventarier. </a:t>
            </a:r>
          </a:p>
          <a:p>
            <a:pPr lvl="0">
              <a:lnSpc>
                <a:spcPct val="80000"/>
              </a:lnSpc>
            </a:pPr>
            <a:endParaRPr lang="sv-SE" sz="28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sv-SE" sz="2800" dirty="0" smtClean="0"/>
              <a:t>Den fasta inredningen finns ibland dokumenterad i vård- och underhållsplanen och ibland i inventarieförteckningen eller i båda. </a:t>
            </a:r>
          </a:p>
          <a:p>
            <a:pPr lvl="0">
              <a:lnSpc>
                <a:spcPct val="80000"/>
              </a:lnSpc>
            </a:pPr>
            <a:endParaRPr lang="sv-SE" sz="28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sv-SE" sz="2800" dirty="0" smtClean="0"/>
              <a:t>Viktigt att den fasta inredningen dokumenteras.</a:t>
            </a:r>
          </a:p>
          <a:p>
            <a:pPr lvl="0">
              <a:lnSpc>
                <a:spcPct val="80000"/>
              </a:lnSpc>
            </a:pPr>
            <a:endParaRPr lang="sv-SE" sz="2800" dirty="0" smtClean="0"/>
          </a:p>
          <a:p>
            <a:pPr lvl="0">
              <a:lnSpc>
                <a:spcPct val="80000"/>
              </a:lnSpc>
            </a:pPr>
            <a:r>
              <a:rPr lang="sv-SE" sz="2800" dirty="0" smtClean="0"/>
              <a:t>I </a:t>
            </a:r>
            <a:r>
              <a:rPr lang="sv-SE" sz="2800" dirty="0" err="1" smtClean="0"/>
              <a:t>Sacer</a:t>
            </a:r>
            <a:r>
              <a:rPr lang="sv-SE" sz="2800" dirty="0" smtClean="0"/>
              <a:t> finns möjlighet att föra upp kyrklig inredning </a:t>
            </a:r>
          </a:p>
          <a:p>
            <a:pPr lvl="0">
              <a:lnSpc>
                <a:spcPct val="80000"/>
              </a:lnSpc>
              <a:buNone/>
            </a:pPr>
            <a:r>
              <a:rPr lang="sv-SE" sz="2800" dirty="0" smtClean="0"/>
              <a:t>	= fast inredning. </a:t>
            </a:r>
          </a:p>
          <a:p>
            <a:pPr eaLnBrk="1" hangingPunct="1">
              <a:lnSpc>
                <a:spcPct val="80000"/>
              </a:lnSpc>
              <a:buNone/>
            </a:pPr>
            <a:endParaRPr lang="sv-SE" sz="2800" dirty="0" smtClean="0"/>
          </a:p>
          <a:p>
            <a:pPr eaLnBrk="1" hangingPunct="1">
              <a:lnSpc>
                <a:spcPct val="80000"/>
              </a:lnSpc>
            </a:pPr>
            <a:r>
              <a:rPr lang="sv-SE" sz="2800" dirty="0" smtClean="0"/>
              <a:t>Svår gränsdragning ibland, t ex orglar.</a:t>
            </a:r>
          </a:p>
          <a:p>
            <a:pPr eaLnBrk="1" hangingPunct="1">
              <a:lnSpc>
                <a:spcPct val="80000"/>
              </a:lnSpc>
            </a:pPr>
            <a:endParaRPr lang="sv-SE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17 okt 11 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4" name="Rubrik 3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b="1" dirty="0" smtClean="0">
                <a:latin typeface="+mj-lt"/>
                <a:ea typeface="+mj-ea"/>
                <a:cs typeface="+mj-cs"/>
              </a:rPr>
              <a:t>Tänk på att…</a:t>
            </a: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innehåll 38"/>
          <p:cNvSpPr txBox="1">
            <a:spLocks/>
          </p:cNvSpPr>
          <p:nvPr/>
        </p:nvSpPr>
        <p:spPr>
          <a:xfrm>
            <a:off x="4283968" y="1600201"/>
            <a:ext cx="4402832" cy="4205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dirty="0" smtClean="0"/>
              <a:t>	</a:t>
            </a:r>
            <a:r>
              <a:rPr lang="sv-SE" sz="3200" dirty="0" smtClean="0">
                <a:solidFill>
                  <a:srgbClr val="C00000"/>
                </a:solidFill>
                <a:latin typeface="+mj-lt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dirty="0" smtClean="0"/>
              <a:t>	</a:t>
            </a:r>
            <a:endParaRPr lang="sv-SE" sz="3200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572000" y="119675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solidFill>
                  <a:srgbClr val="C00000"/>
                </a:solidFill>
              </a:rPr>
              <a:t>…de föremål som förs upp på förteckningen har församlingen ansvar för att bevara och vårda i all framtid.</a:t>
            </a:r>
            <a:endParaRPr lang="sv-SE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7 okt 11 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716016" y="908720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3200" dirty="0" smtClean="0">
              <a:solidFill>
                <a:srgbClr val="C00000"/>
              </a:solidFill>
            </a:endParaRPr>
          </a:p>
          <a:p>
            <a:pPr algn="ctr"/>
            <a:r>
              <a:rPr lang="sv-SE" sz="3200" dirty="0" smtClean="0">
                <a:solidFill>
                  <a:srgbClr val="C00000"/>
                </a:solidFill>
                <a:latin typeface="+mj-lt"/>
              </a:rPr>
              <a:t>För vård av dessa föremål kan man söka kyrkoantikvarisk ersättning. </a:t>
            </a:r>
            <a:endParaRPr lang="sv-SE" dirty="0"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275856" y="332656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4400" b="1" dirty="0" smtClean="0">
                <a:solidFill>
                  <a:prstClr val="black"/>
                </a:solidFill>
                <a:latin typeface="+mj-lt"/>
              </a:rPr>
              <a:t>Möjlighet</a:t>
            </a:r>
            <a:endParaRPr lang="sv-SE" sz="4400" b="1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3DD41A8B-2503-494B-92F3-8FA143559F16}" type="slidenum">
              <a:rPr lang="sv-SE" smtClean="0"/>
              <a:pPr/>
              <a:t>16</a:t>
            </a:fld>
            <a:endParaRPr lang="sv-SE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3600" b="1" dirty="0" smtClean="0">
                <a:latin typeface="Arial Unicode MS" pitchFamily="34" charset="-128"/>
              </a:rPr>
              <a:t>Vilka uppgifter ska vara med?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01763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sv-SE" sz="2400" dirty="0" smtClean="0"/>
              <a:t>	</a:t>
            </a:r>
            <a:r>
              <a:rPr lang="sv-SE" sz="2400" b="1" dirty="0" smtClean="0">
                <a:latin typeface="Arial Unicode MS" pitchFamily="34" charset="-128"/>
              </a:rPr>
              <a:t>Kulturminneslagens krav på inventarieförteckningen:</a:t>
            </a:r>
            <a:endParaRPr lang="sv-SE" sz="2400" dirty="0" smtClean="0"/>
          </a:p>
          <a:p>
            <a:pPr eaLnBrk="1" hangingPunct="1"/>
            <a:r>
              <a:rPr lang="sv-SE" dirty="0" smtClean="0"/>
              <a:t>I förteckningen ska anges</a:t>
            </a:r>
          </a:p>
          <a:p>
            <a:pPr eaLnBrk="1" hangingPunct="1">
              <a:buFontTx/>
              <a:buNone/>
            </a:pPr>
            <a:r>
              <a:rPr lang="sv-SE" sz="3600" dirty="0" smtClean="0"/>
              <a:t>	– </a:t>
            </a:r>
            <a:r>
              <a:rPr lang="sv-SE" dirty="0" smtClean="0"/>
              <a:t>om ett föremål ägs eller förvaltas av någon annan än församlingen</a:t>
            </a:r>
          </a:p>
          <a:p>
            <a:pPr eaLnBrk="1" hangingPunct="1">
              <a:buFontTx/>
              <a:buNone/>
            </a:pPr>
            <a:r>
              <a:rPr lang="sv-SE" dirty="0" smtClean="0"/>
              <a:t>	 </a:t>
            </a:r>
            <a:r>
              <a:rPr lang="sv-SE" sz="3600" dirty="0" smtClean="0"/>
              <a:t>– </a:t>
            </a:r>
            <a:r>
              <a:rPr lang="sv-SE" dirty="0" smtClean="0"/>
              <a:t>om det förvaras på någon annan plats </a:t>
            </a:r>
            <a:br>
              <a:rPr lang="sv-SE" dirty="0" smtClean="0"/>
            </a:br>
            <a:r>
              <a:rPr lang="sv-SE" dirty="0" smtClean="0"/>
              <a:t>än i kyrkan</a:t>
            </a:r>
          </a:p>
          <a:p>
            <a:pPr eaLnBrk="1" hangingPunct="1"/>
            <a:r>
              <a:rPr lang="sv-SE" dirty="0" smtClean="0"/>
              <a:t>I övrigt saknas riktlinjer</a:t>
            </a:r>
          </a:p>
          <a:p>
            <a:pPr eaLnBrk="1" hangingPunct="1">
              <a:buFontTx/>
              <a:buNone/>
            </a:pPr>
            <a:endParaRPr lang="sv-SE" dirty="0" smtClean="0"/>
          </a:p>
          <a:p>
            <a:pPr eaLnBrk="1" hangingPunct="1">
              <a:buFontTx/>
              <a:buNone/>
            </a:pPr>
            <a:endParaRPr lang="sv-SE" sz="1600" dirty="0" smtClean="0"/>
          </a:p>
          <a:p>
            <a:pPr eaLnBrk="1" hangingPunct="1">
              <a:buFontTx/>
              <a:buNone/>
            </a:pPr>
            <a:endParaRPr lang="sv-SE" dirty="0" smtClean="0"/>
          </a:p>
          <a:p>
            <a:pPr eaLnBrk="1" hangingPunct="1">
              <a:buFontTx/>
              <a:buNone/>
            </a:pPr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23FC189C-3FCB-4B7C-AF41-0F97AB62F099}" type="slidenum">
              <a:rPr lang="sv-SE" smtClean="0"/>
              <a:pPr/>
              <a:t>17</a:t>
            </a:fld>
            <a:endParaRPr lang="sv-SE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b="1" dirty="0" smtClean="0">
                <a:latin typeface="Arial Unicode MS" pitchFamily="34" charset="-128"/>
              </a:rPr>
              <a:t>Vilka övriga uppgifter bör vara med?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Inventarierna ska enkelt kunna identifieras</a:t>
            </a:r>
          </a:p>
          <a:p>
            <a:pPr eaLnBrk="1" hangingPunct="1"/>
            <a:r>
              <a:rPr lang="sv-SE" dirty="0" smtClean="0"/>
              <a:t>Både text och bilder!</a:t>
            </a:r>
          </a:p>
          <a:p>
            <a:pPr eaLnBrk="1" hangingPunct="1"/>
            <a:r>
              <a:rPr lang="sv-SE" dirty="0" smtClean="0"/>
              <a:t>Föremålstyp, material, utformning, färg, mått, ev. inskriptioner, placering, tillkomstår, upphovsman, ev. donator</a:t>
            </a:r>
          </a:p>
          <a:p>
            <a:pPr eaLnBrk="1" hangingPunct="1"/>
            <a:r>
              <a:rPr lang="sv-SE" dirty="0" smtClean="0"/>
              <a:t>Utlånade eller deponerade föremål</a:t>
            </a:r>
          </a:p>
          <a:p>
            <a:pPr eaLnBrk="1" hangingPunct="1"/>
            <a:r>
              <a:rPr lang="sv-SE" dirty="0" smtClean="0"/>
              <a:t>Avförda eller saknade föremål</a:t>
            </a:r>
          </a:p>
          <a:p>
            <a:pPr eaLnBrk="1" hangingPunct="1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2F903812-AAC3-43F9-A3A0-6C21062E8E06}" type="slidenum">
              <a:rPr lang="sv-SE" smtClean="0"/>
              <a:pPr/>
              <a:t>18</a:t>
            </a:fld>
            <a:endParaRPr lang="sv-SE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Kyrkliga inventarier – en kulturskatt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536926"/>
          </a:xfrm>
        </p:spPr>
        <p:txBody>
          <a:bodyPr/>
          <a:lstStyle/>
          <a:p>
            <a:pPr eaLnBrk="1" hangingPunct="1"/>
            <a:r>
              <a:rPr lang="sv-SE" sz="2800" dirty="0" smtClean="0"/>
              <a:t>Hundratusentals föremål i våra kyrkor</a:t>
            </a:r>
          </a:p>
          <a:p>
            <a:pPr eaLnBrk="1" hangingPunct="1"/>
            <a:r>
              <a:rPr lang="sv-SE" sz="2800" dirty="0" smtClean="0"/>
              <a:t>Speglar liv och tro under tusen år</a:t>
            </a:r>
          </a:p>
          <a:p>
            <a:pPr eaLnBrk="1" hangingPunct="1"/>
            <a:r>
              <a:rPr lang="sv-SE" sz="2800" dirty="0" smtClean="0"/>
              <a:t>Berättar om kyrka och samhälle genom tiderna</a:t>
            </a:r>
          </a:p>
          <a:p>
            <a:pPr eaLnBrk="1" hangingPunct="1"/>
            <a:r>
              <a:rPr lang="sv-SE" sz="2800" dirty="0" smtClean="0"/>
              <a:t>Se växlande smakideal och traditioner</a:t>
            </a:r>
          </a:p>
          <a:p>
            <a:pPr eaLnBrk="1" hangingPunct="1"/>
            <a:r>
              <a:rPr lang="sv-SE" sz="2800" dirty="0" smtClean="0"/>
              <a:t>Föremål som används kontinuerligt</a:t>
            </a:r>
          </a:p>
          <a:p>
            <a:pPr eaLnBrk="1" hangingPunct="1"/>
            <a:r>
              <a:rPr lang="sv-SE" sz="2800" dirty="0" smtClean="0"/>
              <a:t>Skapat för en viss plats</a:t>
            </a:r>
          </a:p>
          <a:p>
            <a:pPr eaLnBrk="1" hangingPunct="1"/>
            <a:r>
              <a:rPr lang="sv-SE" sz="2800" dirty="0" smtClean="0"/>
              <a:t>Kulturhistoriska, konstnärliga och ekonomiska värden</a:t>
            </a:r>
          </a:p>
          <a:p>
            <a:pPr eaLnBrk="1" hangingPunct="1"/>
            <a:endParaRPr lang="sv-SE" sz="2800" dirty="0" smtClean="0"/>
          </a:p>
          <a:p>
            <a:pPr eaLnBrk="1" hangingPunct="1"/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67544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</a:t>
            </a: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ilka</a:t>
            </a: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kyrkliga inventarier är </a:t>
            </a: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kulturhistoriskt </a:t>
            </a: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värdefulla?</a:t>
            </a:r>
            <a:endParaRPr lang="sv-SE" sz="32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536" y="1196752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3200" dirty="0" smtClean="0"/>
              <a:t>Allmängiltig definition omöjlig.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Uppfattningen förändras över tid.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Föremålet kan vara tidstypiskt eller sällsynt.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Berättar om en viss tidsepok eller funktion</a:t>
            </a:r>
            <a:r>
              <a:rPr lang="sv-SE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”</a:t>
            </a:r>
            <a:r>
              <a:rPr lang="sv-SE" sz="3200" dirty="0" smtClean="0"/>
              <a:t>T</a:t>
            </a:r>
            <a:r>
              <a:rPr lang="sv-SE" sz="3200" dirty="0" smtClean="0"/>
              <a:t>jänar </a:t>
            </a:r>
            <a:r>
              <a:rPr lang="sv-SE" sz="3200" dirty="0" smtClean="0"/>
              <a:t>att bevara minnet av äldre tiders bruk och konstfärdighet” (</a:t>
            </a:r>
            <a:r>
              <a:rPr lang="sv-SE" sz="2400" dirty="0" smtClean="0"/>
              <a:t>1942 års förordning)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Värderingen kunskapsrelaterad och/eller subjektiv.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Materiellt värde: hög kvalitet, teknikhistoriskt. 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Immateriellt värde: affektionsvärde, tradition.</a:t>
            </a:r>
          </a:p>
          <a:p>
            <a:pPr>
              <a:buFont typeface="Arial" pitchFamily="34" charset="0"/>
              <a:buChar char="•"/>
            </a:pPr>
            <a:endParaRPr lang="sv-S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11560" y="908720"/>
            <a:ext cx="82809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Krigen pågick någon annanstans.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Relativt försiktig reformation.</a:t>
            </a:r>
          </a:p>
          <a:p>
            <a:pPr>
              <a:buFont typeface="Arial" pitchFamily="34" charset="0"/>
              <a:buChar char="•"/>
            </a:pPr>
            <a:endParaRPr lang="sv-SE" sz="2800" dirty="0" smtClean="0"/>
          </a:p>
          <a:p>
            <a:r>
              <a:rPr lang="sv-SE" sz="2800" i="1" dirty="0" smtClean="0"/>
              <a:t>- Exempel är de medeltida altarskåpen, skulpturerna och textilierna som är unika ur ett europeiskt perspektiv.</a:t>
            </a:r>
          </a:p>
          <a:p>
            <a:endParaRPr lang="sv-SE" sz="2800" dirty="0" smtClean="0"/>
          </a:p>
          <a:p>
            <a:pPr>
              <a:buFont typeface="Arial" pitchFamily="34" charset="0"/>
              <a:buChar char="•"/>
            </a:pPr>
            <a:endParaRPr lang="sv-SE" sz="2800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55576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</a:rPr>
              <a:t>Sverige har i en internationell jämförelse mycket bevarat… </a:t>
            </a:r>
            <a:endParaRPr lang="sv-S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0"/>
            <a:ext cx="734481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800" dirty="0" smtClean="0">
                <a:solidFill>
                  <a:schemeClr val="accent6">
                    <a:lumMod val="75000"/>
                  </a:schemeClr>
                </a:solidFill>
              </a:rPr>
              <a:t>Kulturhistoriska värden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Konstnärligt värde.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Hantverksmässigt värde.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Personhistoriskt </a:t>
            </a:r>
            <a:r>
              <a:rPr lang="sv-SE" sz="2800" dirty="0" smtClean="0"/>
              <a:t>värde.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Lokalhistoriskt värde.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Upplevelsevärde.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Estetiskt värde.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Diakonalt värde</a:t>
            </a:r>
            <a:r>
              <a:rPr lang="sv-SE" sz="2800" dirty="0" smtClean="0"/>
              <a:t>.</a:t>
            </a:r>
            <a:r>
              <a:rPr lang="sv-SE" sz="2800" dirty="0" smtClean="0"/>
              <a:t> 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Unikt </a:t>
            </a:r>
            <a:r>
              <a:rPr lang="sv-SE" sz="2800" dirty="0" smtClean="0"/>
              <a:t>för sin tid/plats/material o.s.v</a:t>
            </a:r>
            <a:r>
              <a:rPr lang="sv-SE" sz="2800" dirty="0" smtClean="0"/>
              <a:t>...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Representativt </a:t>
            </a:r>
            <a:r>
              <a:rPr lang="sv-SE" sz="2800" dirty="0" smtClean="0"/>
              <a:t>för sin tid/plats/material </a:t>
            </a:r>
            <a:r>
              <a:rPr lang="sv-SE" sz="2800" dirty="0" err="1" smtClean="0"/>
              <a:t>o.s.v</a:t>
            </a:r>
            <a:r>
              <a:rPr lang="sv-SE" sz="2800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Ursprungligt föremål, inga eller få förändringar.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Utvecklingsprocess – föremålets tidsskikt visar på tidens utveckling.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knet\dfs01\users2\200\SarStrin\Mina dokument\bilderframsida\bild 2 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510390" cy="4680520"/>
          </a:xfrm>
          <a:prstGeom prst="rect">
            <a:avLst/>
          </a:prstGeom>
          <a:noFill/>
        </p:spPr>
      </p:pic>
      <p:sp>
        <p:nvSpPr>
          <p:cNvPr id="2" name="Rektangel 1"/>
          <p:cNvSpPr/>
          <p:nvPr/>
        </p:nvSpPr>
        <p:spPr>
          <a:xfrm>
            <a:off x="179512" y="2606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Vilka kyrkliga inventarier är kulturhistoriskt värdefulla?</a:t>
            </a:r>
          </a:p>
          <a:p>
            <a:pPr algn="ctr"/>
            <a:endParaRPr lang="sv-SE" sz="32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0" y="1484784"/>
            <a:ext cx="5364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3200" dirty="0" smtClean="0"/>
              <a:t> Vid tveksamhet samråd med  länsstyrelsen eller stiftskansliet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 Församlingen bestämmer.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 Länsstyrelsen får besluta om   att ett föremål ska tas upp i förteckningen.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/>
              <a:t> Stiftskansliet/museer endast rådgivande.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Litteraturtips</a:t>
            </a:r>
            <a:endParaRPr kumimoji="0" lang="sv-SE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innehåll 38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Tingens ordning 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laddas</a:t>
            </a: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ner på </a:t>
            </a:r>
            <a:r>
              <a:rPr kumimoji="0" lang="sv-SE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2"/>
              </a:rPr>
              <a:t>www.svenskakyrkan.se/skarastift</a:t>
            </a: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under menyn Övrig verksamhet/Kyrkliga inventarier.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800" i="1" dirty="0" smtClean="0">
                <a:solidFill>
                  <a:schemeClr val="accent6">
                    <a:lumMod val="75000"/>
                  </a:schemeClr>
                </a:solidFill>
              </a:rPr>
              <a:t>Kyrkliga inventarier och inventarieförteckningar </a:t>
            </a:r>
            <a:r>
              <a:rPr lang="sv-SE" sz="2800" dirty="0" smtClean="0"/>
              <a:t>laddas ner på </a:t>
            </a:r>
            <a:r>
              <a:rPr lang="sv-SE" sz="2800" dirty="0" err="1" smtClean="0">
                <a:hlinkClick r:id="rId3"/>
              </a:rPr>
              <a:t>www.svenskakyrkan.se/goteborgsstift</a:t>
            </a:r>
            <a:r>
              <a:rPr lang="sv-SE" sz="2800" dirty="0" smtClean="0"/>
              <a:t> under menyn Nya anslagstavlan/verksamhet/kyrkliga kulturarvet - klicka på bilden.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Att vårda en kyrka 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laddas ner på </a:t>
            </a:r>
            <a:r>
              <a:rPr kumimoji="0" lang="sv-S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/>
              </a:rPr>
              <a:t>www.raa.se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under menyn Kulturarv/kulturvård/samlingar.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olbergaää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4503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79512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Välkommen att höra av dig till oss!</a:t>
            </a:r>
            <a:endParaRPr lang="sv-SE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83568" y="119675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VARFÖR BEHÖVS EN INVENTARIEFÖRTECKNING ÖVER KULTURHISTORISKT VÄRDEFULLA FÖREMÅL?</a:t>
            </a:r>
            <a:endParaRPr lang="sv-SE" sz="5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67544" y="548680"/>
            <a:ext cx="8136904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Står i KML och KO sedan lång tid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Ordning och reda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Minskad risk för att inventarier blandas ihop mellan kyrkorna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Ekonomi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Brand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Stöld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Lokal kunskap och historia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3200" dirty="0" smtClean="0">
                <a:solidFill>
                  <a:prstClr val="black"/>
                </a:solidFill>
              </a:rPr>
              <a:t>Forskning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Vilka föremål ska vara med?</a:t>
            </a: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innehåll 38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v-SE" sz="3200" dirty="0" smtClean="0"/>
              <a:t>	De </a:t>
            </a:r>
            <a:r>
              <a:rPr lang="sv-SE" sz="3200" i="1" dirty="0" smtClean="0"/>
              <a:t>kyrkliga inventarier </a:t>
            </a:r>
            <a:r>
              <a:rPr lang="sv-SE" sz="3200" dirty="0" smtClean="0"/>
              <a:t>med </a:t>
            </a:r>
            <a:r>
              <a:rPr lang="sv-SE" sz="3200" i="1" dirty="0" smtClean="0"/>
              <a:t>kulturhistoriskt värde</a:t>
            </a:r>
            <a:r>
              <a:rPr lang="sv-SE" sz="3200" dirty="0" smtClean="0"/>
              <a:t> som: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3200" dirty="0" smtClean="0"/>
              <a:t>Hör till kyrkobyggnad eller till annan kyrklig byggnad.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3200" dirty="0" smtClean="0"/>
              <a:t>Hör till kyrkotomt eller begravningsplats.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87624" y="1124744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>
                <a:latin typeface="+mj-lt"/>
              </a:rPr>
              <a:t>Till </a:t>
            </a:r>
            <a:r>
              <a:rPr lang="sv-SE" sz="48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kyrkliga inventarier </a:t>
            </a:r>
            <a:r>
              <a:rPr lang="sv-SE" sz="4800" dirty="0" smtClean="0">
                <a:latin typeface="+mj-lt"/>
              </a:rPr>
              <a:t>räknas de inventarier som är avsedda att användas i samband med….</a:t>
            </a:r>
            <a:endParaRPr lang="sv-SE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D83EBECD-2366-4B97-A8AD-3ED318469E2C}" type="slidenum">
              <a:rPr lang="sv-SE" smtClean="0"/>
              <a:pPr/>
              <a:t>7</a:t>
            </a:fld>
            <a:endParaRPr lang="sv-SE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286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4000" b="1" dirty="0" smtClean="0"/>
              <a:t>..gudstjänster &amp; övriga kyrkliga handlingar,</a:t>
            </a:r>
          </a:p>
        </p:txBody>
      </p:sp>
      <p:pic>
        <p:nvPicPr>
          <p:cNvPr id="29699" name="Picture 4" descr="grimeton ka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557338"/>
            <a:ext cx="24765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Ytterby dopfunt nära  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1557338"/>
            <a:ext cx="22701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Rel_bibe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575" y="1557338"/>
            <a:ext cx="22685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brudkrona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581525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oblataskar_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581525"/>
            <a:ext cx="37433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C8AEB1CA-66C6-472A-B95A-215F804E508F}" type="slidenum">
              <a:rPr lang="sv-SE" smtClean="0"/>
              <a:pPr/>
              <a:t>8</a:t>
            </a:fld>
            <a:endParaRPr lang="sv-SE" smtClean="0"/>
          </a:p>
        </p:txBody>
      </p:sp>
      <p:pic>
        <p:nvPicPr>
          <p:cNvPr id="30722" name="Picture 13" descr="Kållered kyrkkista 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088" y="1557338"/>
            <a:ext cx="2193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z="4000" b="1" dirty="0" smtClean="0">
                <a:latin typeface="Arial Unicode MS" pitchFamily="34" charset="-128"/>
              </a:rPr>
              <a:t/>
            </a:r>
            <a:br>
              <a:rPr lang="sv-SE" sz="4000" b="1" dirty="0" smtClean="0">
                <a:latin typeface="Arial Unicode MS" pitchFamily="34" charset="-128"/>
              </a:rPr>
            </a:br>
            <a:r>
              <a:rPr lang="sv-SE" sz="4000" b="1" dirty="0" smtClean="0"/>
              <a:t>..till inredning, utsmyckning eller som minnesmärke</a:t>
            </a:r>
            <a:r>
              <a:rPr lang="sv-SE" sz="4000" b="1" dirty="0" smtClean="0">
                <a:latin typeface="Arial Unicode MS" pitchFamily="34" charset="-128"/>
              </a:rPr>
              <a:t/>
            </a:r>
            <a:br>
              <a:rPr lang="sv-SE" sz="4000" b="1" dirty="0" smtClean="0">
                <a:latin typeface="Arial Unicode MS" pitchFamily="34" charset="-128"/>
              </a:rPr>
            </a:br>
            <a:endParaRPr lang="sv-SE" sz="4000" b="1" dirty="0" smtClean="0">
              <a:latin typeface="Arial Unicode MS" pitchFamily="34" charset="-128"/>
            </a:endParaRPr>
          </a:p>
        </p:txBody>
      </p:sp>
      <p:pic>
        <p:nvPicPr>
          <p:cNvPr id="30724" name="Picture 11" descr="Hålta ljuskrona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57338"/>
            <a:ext cx="2178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4" descr="Sommarkyrkor 2007 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557338"/>
            <a:ext cx="2736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rolfstorp ljusst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644900"/>
            <a:ext cx="1625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6" descr="Sommarkyrkor 2009 - Bokenäs gamla och Marstrand 0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7325" y="3573463"/>
            <a:ext cx="18907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0" descr="basunang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097338"/>
            <a:ext cx="22320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17B28FF0-A89D-4FA2-BB4B-61C69E6A1F54}" type="slidenum">
              <a:rPr lang="sv-SE" smtClean="0"/>
              <a:pPr/>
              <a:t>9</a:t>
            </a:fld>
            <a:endParaRPr lang="sv-SE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 b="1" dirty="0" smtClean="0">
                <a:solidFill>
                  <a:schemeClr val="accent6">
                    <a:lumMod val="75000"/>
                  </a:schemeClr>
                </a:solidFill>
              </a:rPr>
              <a:t>Vad ska förtecknas och hur?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Kulturhistoriskt värdefulla kyrkliga inventarier är lagskyddade oavsett ålder.</a:t>
            </a:r>
          </a:p>
          <a:p>
            <a:pPr eaLnBrk="1" hangingPunct="1"/>
            <a:r>
              <a:rPr lang="sv-SE" dirty="0" smtClean="0"/>
              <a:t>Det finns olika typer av förteckningar med skilda syften.</a:t>
            </a:r>
          </a:p>
          <a:p>
            <a:pPr eaLnBrk="1" hangingPunct="1"/>
            <a:r>
              <a:rPr lang="sv-SE" dirty="0" smtClean="0"/>
              <a:t>Förteckning enligt KML omfattar endast </a:t>
            </a:r>
          </a:p>
          <a:p>
            <a:pPr eaLnBrk="1" hangingPunct="1">
              <a:buFontTx/>
              <a:buNone/>
            </a:pPr>
            <a:r>
              <a:rPr lang="sv-SE" dirty="0" smtClean="0"/>
              <a:t>	de inventarier som är </a:t>
            </a:r>
            <a:r>
              <a:rPr lang="sv-SE" i="1" dirty="0" smtClean="0"/>
              <a:t>kyrkliga </a:t>
            </a:r>
            <a:r>
              <a:rPr lang="sv-SE" dirty="0" smtClean="0"/>
              <a:t>och</a:t>
            </a:r>
          </a:p>
          <a:p>
            <a:pPr eaLnBrk="1" hangingPunct="1">
              <a:buFontTx/>
              <a:buNone/>
            </a:pPr>
            <a:r>
              <a:rPr lang="sv-SE" dirty="0" smtClean="0"/>
              <a:t>	</a:t>
            </a:r>
            <a:r>
              <a:rPr lang="sv-SE" i="1" dirty="0" smtClean="0"/>
              <a:t>kulturhistoriskt värdefulla.</a:t>
            </a:r>
            <a:endParaRPr lang="sv-SE" dirty="0" smtClean="0"/>
          </a:p>
          <a:p>
            <a:pPr eaLnBrk="1" hangingPunct="1"/>
            <a:r>
              <a:rPr lang="sv-SE" dirty="0" smtClean="0"/>
              <a:t>K-märkning kan förekomma i blandade förteckningar.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s Flämslätt 28 februar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Kurs Flämslätt 28 februari</Template>
  <TotalTime>237</TotalTime>
  <Words>561</Words>
  <Application>Microsoft Office PowerPoint</Application>
  <PresentationFormat>Bildspel på skärmen (4:3)</PresentationFormat>
  <Paragraphs>152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Kurs Flämslätt 28 februari</vt:lpstr>
      <vt:lpstr>Bild 1</vt:lpstr>
      <vt:lpstr>Bild 2</vt:lpstr>
      <vt:lpstr>Bild 3</vt:lpstr>
      <vt:lpstr>Bild 4</vt:lpstr>
      <vt:lpstr>Bild 5</vt:lpstr>
      <vt:lpstr>Bild 6</vt:lpstr>
      <vt:lpstr>..gudstjänster &amp; övriga kyrkliga handlingar,</vt:lpstr>
      <vt:lpstr> ..till inredning, utsmyckning eller som minnesmärke </vt:lpstr>
      <vt:lpstr>Vad ska förtecknas och hur?</vt:lpstr>
      <vt:lpstr>Exempel på kyrkliga inventarier</vt:lpstr>
      <vt:lpstr>Bild 11</vt:lpstr>
      <vt:lpstr>Bild 12</vt:lpstr>
      <vt:lpstr>Fast inredning</vt:lpstr>
      <vt:lpstr>Bild 14</vt:lpstr>
      <vt:lpstr>Bild 15</vt:lpstr>
      <vt:lpstr>Vilka uppgifter ska vara med?</vt:lpstr>
      <vt:lpstr>Vilka övriga uppgifter bör vara med?</vt:lpstr>
      <vt:lpstr>Kyrkliga inventarier – en kulturskatt</vt:lpstr>
      <vt:lpstr>Bild 19</vt:lpstr>
      <vt:lpstr>Bild 20</vt:lpstr>
      <vt:lpstr>Bild 21</vt:lpstr>
      <vt:lpstr>Bild 22</vt:lpstr>
      <vt:lpstr>Bild 23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Your User Name</dc:creator>
  <cp:lastModifiedBy>Your User Name</cp:lastModifiedBy>
  <cp:revision>44</cp:revision>
  <dcterms:created xsi:type="dcterms:W3CDTF">2013-11-16T04:39:45Z</dcterms:created>
  <dcterms:modified xsi:type="dcterms:W3CDTF">2013-11-18T19:47:35Z</dcterms:modified>
</cp:coreProperties>
</file>