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0" r:id="rId4"/>
    <p:sldId id="258" r:id="rId5"/>
    <p:sldId id="261" r:id="rId6"/>
    <p:sldId id="262" r:id="rId7"/>
    <p:sldId id="263" r:id="rId8"/>
    <p:sldId id="265" r:id="rId9"/>
    <p:sldId id="266" r:id="rId10"/>
    <p:sldId id="267" r:id="rId11"/>
    <p:sldId id="264" r:id="rId12"/>
    <p:sldId id="268" r:id="rId13"/>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02" autoAdjust="0"/>
  </p:normalViewPr>
  <p:slideViewPr>
    <p:cSldViewPr>
      <p:cViewPr varScale="1">
        <p:scale>
          <a:sx n="85" d="100"/>
          <a:sy n="85" d="100"/>
        </p:scale>
        <p:origin x="23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9554FA6-680D-4047-ADD8-68D67E0DA90C}" type="datetimeFigureOut">
              <a:rPr lang="sv-SE" smtClean="0"/>
              <a:t>2018-02-12</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5611E03-EAF5-4445-93E9-B75FDFC29766}" type="slidenum">
              <a:rPr lang="sv-SE" smtClean="0"/>
              <a:t>‹#›</a:t>
            </a:fld>
            <a:endParaRPr lang="sv-SE"/>
          </a:p>
        </p:txBody>
      </p:sp>
    </p:spTree>
    <p:extLst>
      <p:ext uri="{BB962C8B-B14F-4D97-AF65-F5344CB8AC3E}">
        <p14:creationId xmlns:p14="http://schemas.microsoft.com/office/powerpoint/2010/main" val="91348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5611E03-EAF5-4445-93E9-B75FDFC29766}" type="slidenum">
              <a:rPr lang="sv-SE" smtClean="0"/>
              <a:t>1</a:t>
            </a:fld>
            <a:endParaRPr lang="sv-SE"/>
          </a:p>
        </p:txBody>
      </p:sp>
    </p:spTree>
    <p:extLst>
      <p:ext uri="{BB962C8B-B14F-4D97-AF65-F5344CB8AC3E}">
        <p14:creationId xmlns:p14="http://schemas.microsoft.com/office/powerpoint/2010/main" val="3603597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5611E03-EAF5-4445-93E9-B75FDFC29766}" type="slidenum">
              <a:rPr lang="sv-SE" smtClean="0"/>
              <a:t>11</a:t>
            </a:fld>
            <a:endParaRPr lang="sv-SE"/>
          </a:p>
        </p:txBody>
      </p:sp>
    </p:spTree>
    <p:extLst>
      <p:ext uri="{BB962C8B-B14F-4D97-AF65-F5344CB8AC3E}">
        <p14:creationId xmlns:p14="http://schemas.microsoft.com/office/powerpoint/2010/main" val="282985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5611E03-EAF5-4445-93E9-B75FDFC29766}" type="slidenum">
              <a:rPr lang="sv-SE" smtClean="0"/>
              <a:t>2</a:t>
            </a:fld>
            <a:endParaRPr lang="sv-SE"/>
          </a:p>
        </p:txBody>
      </p:sp>
    </p:spTree>
    <p:extLst>
      <p:ext uri="{BB962C8B-B14F-4D97-AF65-F5344CB8AC3E}">
        <p14:creationId xmlns:p14="http://schemas.microsoft.com/office/powerpoint/2010/main" val="424942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Ett kyrkoråd har många saker på sitt bord och har ett stort ansvar. Det har ansvar för strategi, församlingsutveckling, ekonomi, arbetsgivarfrågor, fastighetsförvaltning och begravningsverksamhet. För att fullgöra sitt uppdrag behövs det i varje kyrkoråd människor som tillsammans har en bred kompetens där varje ledamot inte behöver kunna allt och vissa har en djupare kunskap om olika frågor.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Det är lämpligt att ett kyrkoråd kartlägger sin kompetens vid varje ny mandatperiod för att kunna lägga upp en plan för sin fortbildning. Detta verktyg är en hjälp för det enskilda kyrkorådet att inventera hur denna gemensamma grundkompetens ser ut i dagsläget. Med utgångspunkt från resultatet kan kyrkorådet se inom vilka områden det har en tillräcklig kompetens och inom vilka områden man behöver fördjupning. </a:t>
            </a:r>
          </a:p>
          <a:p>
            <a:endParaRPr lang="sv-SE" sz="1200" b="0" i="0" u="none" strike="noStrike" kern="1200" baseline="0" dirty="0" smtClean="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A5611E03-EAF5-4445-93E9-B75FDFC29766}" type="slidenum">
              <a:rPr lang="sv-SE" smtClean="0"/>
              <a:t>3</a:t>
            </a:fld>
            <a:endParaRPr lang="sv-SE"/>
          </a:p>
        </p:txBody>
      </p:sp>
    </p:spTree>
    <p:extLst>
      <p:ext uri="{BB962C8B-B14F-4D97-AF65-F5344CB8AC3E}">
        <p14:creationId xmlns:p14="http://schemas.microsoft.com/office/powerpoint/2010/main" val="4249427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Verktyget innehåller sju områden som definieras och skattas med följdfrågor.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smtClean="0"/>
              <a:t>Att vara förtroendevald i Svenska kyrkan som kyrkorådsledamot = </a:t>
            </a:r>
            <a:r>
              <a:rPr lang="sv-SE" sz="1200" b="0" i="0" u="none" strike="noStrike" kern="1200" baseline="0" dirty="0" smtClean="0">
                <a:solidFill>
                  <a:schemeClr val="tx1"/>
                </a:solidFill>
                <a:latin typeface="+mn-lt"/>
                <a:ea typeface="+mn-ea"/>
                <a:cs typeface="+mn-cs"/>
              </a:rPr>
              <a:t>I kyrkorådet behövs kunskap om Svenska kyrkan och förståelse för vad det innebär att vara förtroendevald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smtClean="0"/>
              <a:t>Församlingens grundläggande uppgift = </a:t>
            </a:r>
            <a:r>
              <a:rPr lang="sv-SE" sz="1200" b="0" i="0" u="none" strike="noStrike" kern="1200" baseline="0" dirty="0" smtClean="0">
                <a:solidFill>
                  <a:schemeClr val="tx1"/>
                </a:solidFill>
                <a:latin typeface="+mn-lt"/>
                <a:ea typeface="+mn-ea"/>
                <a:cs typeface="+mn-cs"/>
              </a:rPr>
              <a:t>I kyrkorådet behövs kunskap om en församlings grundläggande syfte, uppgift och verksamhet.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smtClean="0"/>
              <a:t>Strategi och utveckling </a:t>
            </a:r>
            <a:r>
              <a:rPr lang="sv-SE" sz="1200" baseline="0" dirty="0" smtClean="0"/>
              <a:t>= </a:t>
            </a:r>
            <a:r>
              <a:rPr lang="sv-SE" sz="1200" b="0" i="0" u="none" strike="noStrike" kern="1200" baseline="0" dirty="0" smtClean="0">
                <a:solidFill>
                  <a:schemeClr val="tx1"/>
                </a:solidFill>
                <a:latin typeface="+mn-lt"/>
                <a:ea typeface="+mn-ea"/>
                <a:cs typeface="+mn-cs"/>
              </a:rPr>
              <a:t>I kyrkorådet behövs kunskap om Församlingsinstruktion, målarbete och utvecklingsfrågor.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smtClean="0"/>
              <a:t>Arbetsgivaransvar = </a:t>
            </a:r>
            <a:r>
              <a:rPr lang="sv-SE" sz="1200" b="0" i="0" u="none" strike="noStrike" kern="1200" baseline="0" dirty="0" smtClean="0">
                <a:solidFill>
                  <a:schemeClr val="tx1"/>
                </a:solidFill>
                <a:latin typeface="+mn-lt"/>
                <a:ea typeface="+mn-ea"/>
                <a:cs typeface="+mn-cs"/>
              </a:rPr>
              <a:t>I kyrkorådet behövs kunskap om dess arbetsgivaransvar.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smtClean="0"/>
              <a:t>Styrning, ledning och ekonomi = </a:t>
            </a:r>
            <a:r>
              <a:rPr lang="sv-SE" sz="1200" b="0" i="0" u="none" strike="noStrike" kern="1200" baseline="0" dirty="0" smtClean="0">
                <a:solidFill>
                  <a:schemeClr val="tx1"/>
                </a:solidFill>
                <a:latin typeface="+mn-lt"/>
                <a:ea typeface="+mn-ea"/>
                <a:cs typeface="+mn-cs"/>
              </a:rPr>
              <a:t>I kyrkorådet behövs kunskap om kyrkorådets, församlingsrådens och kyrkoherdens olika ansvarsområden samt om det ekonomiska arbetets olika delar.	</a:t>
            </a:r>
          </a:p>
          <a:p>
            <a:pPr marL="171450" indent="-171450">
              <a:buFont typeface="Arial" panose="020B0604020202020204" pitchFamily="34" charset="0"/>
              <a:buChar char="•"/>
            </a:pPr>
            <a:r>
              <a:rPr lang="sv-SE" sz="1200" dirty="0" smtClean="0"/>
              <a:t>Begravningsverksamhet = </a:t>
            </a:r>
            <a:r>
              <a:rPr lang="sv-SE" sz="1200" b="0" i="0" u="none" strike="noStrike" kern="1200" baseline="0" dirty="0" smtClean="0">
                <a:solidFill>
                  <a:schemeClr val="tx1"/>
                </a:solidFill>
                <a:latin typeface="+mn-lt"/>
                <a:ea typeface="+mn-ea"/>
                <a:cs typeface="+mn-cs"/>
              </a:rPr>
              <a:t>I kyrkorådet behövs kunskap om församlingens/pastoratets ansvar inom begravningsverksamheten.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smtClean="0"/>
              <a:t>Fastighetsförvaltning = </a:t>
            </a:r>
            <a:r>
              <a:rPr lang="sv-SE" sz="1200" b="0" i="0" u="none" strike="noStrike" kern="1200" baseline="0" dirty="0" smtClean="0">
                <a:solidFill>
                  <a:schemeClr val="tx1"/>
                </a:solidFill>
                <a:latin typeface="+mn-lt"/>
                <a:ea typeface="+mn-ea"/>
                <a:cs typeface="+mn-cs"/>
              </a:rPr>
              <a:t>I kyrkorådet behövs kunskap om dess ansvar för förvaltning och underhåll av fastigheter och inventarier.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Frågorna besvaras av alla medlemmar i kyrkorådet, antingen på egen hand eller två och två. De individuella svaren på frågorna läggs samman och ger ett genomsnittligt resultat på varje enskild fråga. Områdets sammanlagda resultat ger sedan en genomsnittlig siffra för varje område vilken gestaltar hela kyrkorådets kompetens inom respektive område. På detta sätt kan man se i vilka speciella frågor och områden kyrkorådet behöver höja sin kompetens.</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Den som svarar uppskattar själv sin kompetens på varje enskild fråga enligt en sexgradig skala där 1 är lägst och 6 högst. 1 innebär en mycket låg kompetens och 6 innebär en gedigen och omfattande kompetens. </a:t>
            </a:r>
            <a:endParaRPr lang="sv-SE" dirty="0"/>
          </a:p>
        </p:txBody>
      </p:sp>
      <p:sp>
        <p:nvSpPr>
          <p:cNvPr id="4" name="Platshållare för bildnummer 3"/>
          <p:cNvSpPr>
            <a:spLocks noGrp="1"/>
          </p:cNvSpPr>
          <p:nvPr>
            <p:ph type="sldNum" sz="quarter" idx="10"/>
          </p:nvPr>
        </p:nvSpPr>
        <p:spPr/>
        <p:txBody>
          <a:bodyPr/>
          <a:lstStyle/>
          <a:p>
            <a:fld id="{A5611E03-EAF5-4445-93E9-B75FDFC29766}" type="slidenum">
              <a:rPr lang="sv-SE" smtClean="0"/>
              <a:t>4</a:t>
            </a:fld>
            <a:endParaRPr lang="sv-SE"/>
          </a:p>
        </p:txBody>
      </p:sp>
    </p:spTree>
    <p:extLst>
      <p:ext uri="{BB962C8B-B14F-4D97-AF65-F5344CB8AC3E}">
        <p14:creationId xmlns:p14="http://schemas.microsoft.com/office/powerpoint/2010/main" val="424942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När vi ”knappat in” era siffror</a:t>
            </a:r>
            <a:r>
              <a:rPr lang="sv-SE" baseline="0" dirty="0" smtClean="0"/>
              <a:t> kommer ni att få ett sådant här spindeldiagram. Förklara diagrammet.</a:t>
            </a:r>
            <a:r>
              <a:rPr lang="sv-SE" dirty="0" smtClean="0"/>
              <a:t> </a:t>
            </a:r>
          </a:p>
          <a:p>
            <a:endParaRPr lang="sv-SE" dirty="0" smtClean="0"/>
          </a:p>
        </p:txBody>
      </p:sp>
      <p:sp>
        <p:nvSpPr>
          <p:cNvPr id="4" name="Platshållare för bildnummer 3"/>
          <p:cNvSpPr>
            <a:spLocks noGrp="1"/>
          </p:cNvSpPr>
          <p:nvPr>
            <p:ph type="sldNum" sz="quarter" idx="10"/>
          </p:nvPr>
        </p:nvSpPr>
        <p:spPr/>
        <p:txBody>
          <a:bodyPr/>
          <a:lstStyle/>
          <a:p>
            <a:fld id="{A5611E03-EAF5-4445-93E9-B75FDFC29766}" type="slidenum">
              <a:rPr lang="sv-SE" smtClean="0"/>
              <a:t>5</a:t>
            </a:fld>
            <a:endParaRPr lang="sv-SE"/>
          </a:p>
        </p:txBody>
      </p:sp>
    </p:spTree>
    <p:extLst>
      <p:ext uri="{BB962C8B-B14F-4D97-AF65-F5344CB8AC3E}">
        <p14:creationId xmlns:p14="http://schemas.microsoft.com/office/powerpoint/2010/main" val="4260162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Ge grupperna denna uppgift att prata utifrån medan</a:t>
            </a:r>
            <a:r>
              <a:rPr lang="sv-SE" baseline="0" dirty="0" smtClean="0"/>
              <a:t> jag skriver in sifforna.</a:t>
            </a:r>
          </a:p>
          <a:p>
            <a:endParaRPr lang="sv-SE" baseline="0" dirty="0" smtClean="0"/>
          </a:p>
          <a:p>
            <a:r>
              <a:rPr lang="sv-SE" baseline="0" dirty="0" smtClean="0"/>
              <a:t>Nu backar vi till bild 6 och ni ska var och en fylla i frågeformuläret. När hela gruppen är klar kommer en av er till mig och lämnar allas. Skriv era namn och församling på framsidan. Detta för att ni ska kunna få tillbaka just ert eget. Varsågoda att börja fylla i….</a:t>
            </a:r>
            <a:endParaRPr lang="sv-SE" dirty="0"/>
          </a:p>
        </p:txBody>
      </p:sp>
      <p:sp>
        <p:nvSpPr>
          <p:cNvPr id="4" name="Platshållare för bildnummer 3"/>
          <p:cNvSpPr>
            <a:spLocks noGrp="1"/>
          </p:cNvSpPr>
          <p:nvPr>
            <p:ph type="sldNum" sz="quarter" idx="10"/>
          </p:nvPr>
        </p:nvSpPr>
        <p:spPr/>
        <p:txBody>
          <a:bodyPr/>
          <a:lstStyle/>
          <a:p>
            <a:fld id="{A5611E03-EAF5-4445-93E9-B75FDFC29766}" type="slidenum">
              <a:rPr lang="sv-SE" smtClean="0"/>
              <a:t>6</a:t>
            </a:fld>
            <a:endParaRPr lang="sv-SE"/>
          </a:p>
        </p:txBody>
      </p:sp>
    </p:spTree>
    <p:extLst>
      <p:ext uri="{BB962C8B-B14F-4D97-AF65-F5344CB8AC3E}">
        <p14:creationId xmlns:p14="http://schemas.microsoft.com/office/powerpoint/2010/main" val="413937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Dela ut spindeldiagrammen och lämna </a:t>
            </a:r>
            <a:r>
              <a:rPr lang="sv-SE" dirty="0" err="1" smtClean="0"/>
              <a:t>tbx</a:t>
            </a:r>
            <a:r>
              <a:rPr lang="sv-SE" dirty="0" smtClean="0"/>
              <a:t> formulären.</a:t>
            </a:r>
          </a:p>
          <a:p>
            <a:endParaRPr lang="sv-SE" dirty="0" smtClean="0"/>
          </a:p>
          <a:p>
            <a:r>
              <a:rPr lang="sv-SE" dirty="0" smtClean="0"/>
              <a:t>Gruppsamtal kring ovanstående.</a:t>
            </a:r>
            <a:endParaRPr lang="sv-SE" dirty="0"/>
          </a:p>
        </p:txBody>
      </p:sp>
      <p:sp>
        <p:nvSpPr>
          <p:cNvPr id="4" name="Platshållare för bildnummer 3"/>
          <p:cNvSpPr>
            <a:spLocks noGrp="1"/>
          </p:cNvSpPr>
          <p:nvPr>
            <p:ph type="sldNum" sz="quarter" idx="10"/>
          </p:nvPr>
        </p:nvSpPr>
        <p:spPr/>
        <p:txBody>
          <a:bodyPr/>
          <a:lstStyle/>
          <a:p>
            <a:fld id="{A5611E03-EAF5-4445-93E9-B75FDFC29766}" type="slidenum">
              <a:rPr lang="sv-SE" smtClean="0"/>
              <a:t>7</a:t>
            </a:fld>
            <a:endParaRPr lang="sv-SE"/>
          </a:p>
        </p:txBody>
      </p:sp>
    </p:spTree>
    <p:extLst>
      <p:ext uri="{BB962C8B-B14F-4D97-AF65-F5344CB8AC3E}">
        <p14:creationId xmlns:p14="http://schemas.microsoft.com/office/powerpoint/2010/main" val="4199500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Så här gör ni om ni vill</a:t>
            </a:r>
            <a:r>
              <a:rPr lang="sv-SE" baseline="0" dirty="0" smtClean="0"/>
              <a:t> göra detta hemma med hela ert kyrkoråd för att få fram ett spindeldiagram.</a:t>
            </a:r>
            <a:endParaRPr lang="sv-SE" dirty="0"/>
          </a:p>
        </p:txBody>
      </p:sp>
      <p:sp>
        <p:nvSpPr>
          <p:cNvPr id="4" name="Platshållare för bildnummer 3"/>
          <p:cNvSpPr>
            <a:spLocks noGrp="1"/>
          </p:cNvSpPr>
          <p:nvPr>
            <p:ph type="sldNum" sz="quarter" idx="10"/>
          </p:nvPr>
        </p:nvSpPr>
        <p:spPr/>
        <p:txBody>
          <a:bodyPr/>
          <a:lstStyle/>
          <a:p>
            <a:fld id="{A5611E03-EAF5-4445-93E9-B75FDFC29766}" type="slidenum">
              <a:rPr lang="sv-SE" smtClean="0"/>
              <a:t>8</a:t>
            </a:fld>
            <a:endParaRPr lang="sv-SE"/>
          </a:p>
        </p:txBody>
      </p:sp>
    </p:spTree>
    <p:extLst>
      <p:ext uri="{BB962C8B-B14F-4D97-AF65-F5344CB8AC3E}">
        <p14:creationId xmlns:p14="http://schemas.microsoft.com/office/powerpoint/2010/main" val="4129127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5611E03-EAF5-4445-93E9-B75FDFC29766}" type="slidenum">
              <a:rPr lang="sv-SE" smtClean="0"/>
              <a:t>10</a:t>
            </a:fld>
            <a:endParaRPr lang="sv-SE"/>
          </a:p>
        </p:txBody>
      </p:sp>
    </p:spTree>
    <p:extLst>
      <p:ext uri="{BB962C8B-B14F-4D97-AF65-F5344CB8AC3E}">
        <p14:creationId xmlns:p14="http://schemas.microsoft.com/office/powerpoint/2010/main" val="1684745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F5C9E81-5DD1-4085-B70A-8877D3520DF3}" type="datetime1">
              <a:rPr lang="sv-SE" smtClean="0"/>
              <a:t>2018-02-12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C017BDE-DD56-4DFC-A01D-4C8EB6E0D560}" type="slidenum">
              <a:rPr lang="sv-SE" smtClean="0"/>
              <a:t>‹#›</a:t>
            </a:fld>
            <a:endParaRPr lang="sv-SE"/>
          </a:p>
        </p:txBody>
      </p:sp>
    </p:spTree>
    <p:extLst>
      <p:ext uri="{BB962C8B-B14F-4D97-AF65-F5344CB8AC3E}">
        <p14:creationId xmlns:p14="http://schemas.microsoft.com/office/powerpoint/2010/main" val="3773720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B6D490A-FC21-466C-8126-66D20D3146BC}" type="datetime1">
              <a:rPr lang="sv-SE" smtClean="0"/>
              <a:t>2018-02-12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C017BDE-DD56-4DFC-A01D-4C8EB6E0D560}" type="slidenum">
              <a:rPr lang="sv-SE" smtClean="0"/>
              <a:t>‹#›</a:t>
            </a:fld>
            <a:endParaRPr lang="sv-SE"/>
          </a:p>
        </p:txBody>
      </p:sp>
    </p:spTree>
    <p:extLst>
      <p:ext uri="{BB962C8B-B14F-4D97-AF65-F5344CB8AC3E}">
        <p14:creationId xmlns:p14="http://schemas.microsoft.com/office/powerpoint/2010/main" val="2717713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6E7F745-AF02-47F2-AC85-3467033FF89E}" type="datetime1">
              <a:rPr lang="sv-SE" smtClean="0"/>
              <a:t>2018-02-12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C017BDE-DD56-4DFC-A01D-4C8EB6E0D560}" type="slidenum">
              <a:rPr lang="sv-SE" smtClean="0"/>
              <a:t>‹#›</a:t>
            </a:fld>
            <a:endParaRPr lang="sv-SE"/>
          </a:p>
        </p:txBody>
      </p:sp>
    </p:spTree>
    <p:extLst>
      <p:ext uri="{BB962C8B-B14F-4D97-AF65-F5344CB8AC3E}">
        <p14:creationId xmlns:p14="http://schemas.microsoft.com/office/powerpoint/2010/main" val="178332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803DE6B-A96E-4A1F-8C44-696C954437DA}" type="datetime1">
              <a:rPr lang="sv-SE" smtClean="0"/>
              <a:t>2018-02-12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C017BDE-DD56-4DFC-A01D-4C8EB6E0D560}" type="slidenum">
              <a:rPr lang="sv-SE" smtClean="0"/>
              <a:t>‹#›</a:t>
            </a:fld>
            <a:endParaRPr lang="sv-SE"/>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8184" y="6227732"/>
            <a:ext cx="2355422" cy="315134"/>
          </a:xfrm>
          <a:prstGeom prst="rect">
            <a:avLst/>
          </a:prstGeom>
        </p:spPr>
      </p:pic>
    </p:spTree>
    <p:extLst>
      <p:ext uri="{BB962C8B-B14F-4D97-AF65-F5344CB8AC3E}">
        <p14:creationId xmlns:p14="http://schemas.microsoft.com/office/powerpoint/2010/main" val="1466117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2A83AC7F-FF02-431B-837F-F398A9977F73}" type="datetime1">
              <a:rPr lang="sv-SE" smtClean="0"/>
              <a:t>2018-02-12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C017BDE-DD56-4DFC-A01D-4C8EB6E0D560}" type="slidenum">
              <a:rPr lang="sv-SE" smtClean="0"/>
              <a:t>‹#›</a:t>
            </a:fld>
            <a:endParaRPr lang="sv-SE"/>
          </a:p>
        </p:txBody>
      </p:sp>
    </p:spTree>
    <p:extLst>
      <p:ext uri="{BB962C8B-B14F-4D97-AF65-F5344CB8AC3E}">
        <p14:creationId xmlns:p14="http://schemas.microsoft.com/office/powerpoint/2010/main" val="587985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9CA15BEC-DC38-4D0D-AF14-CE1690FF9A31}" type="datetime1">
              <a:rPr lang="sv-SE" smtClean="0"/>
              <a:t>2018-02-12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C017BDE-DD56-4DFC-A01D-4C8EB6E0D560}" type="slidenum">
              <a:rPr lang="sv-SE" smtClean="0"/>
              <a:t>‹#›</a:t>
            </a:fld>
            <a:endParaRPr lang="sv-SE"/>
          </a:p>
        </p:txBody>
      </p:sp>
    </p:spTree>
    <p:extLst>
      <p:ext uri="{BB962C8B-B14F-4D97-AF65-F5344CB8AC3E}">
        <p14:creationId xmlns:p14="http://schemas.microsoft.com/office/powerpoint/2010/main" val="195996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7B0916BD-FBED-4A4C-8C06-A66AE2B0EDB0}" type="datetime1">
              <a:rPr lang="sv-SE" smtClean="0"/>
              <a:t>2018-02-12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C017BDE-DD56-4DFC-A01D-4C8EB6E0D560}" type="slidenum">
              <a:rPr lang="sv-SE" smtClean="0"/>
              <a:t>‹#›</a:t>
            </a:fld>
            <a:endParaRPr lang="sv-SE"/>
          </a:p>
        </p:txBody>
      </p:sp>
    </p:spTree>
    <p:extLst>
      <p:ext uri="{BB962C8B-B14F-4D97-AF65-F5344CB8AC3E}">
        <p14:creationId xmlns:p14="http://schemas.microsoft.com/office/powerpoint/2010/main" val="29643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B142210C-33AF-4B94-A975-8F210E2D64E8}" type="datetime1">
              <a:rPr lang="sv-SE" smtClean="0"/>
              <a:t>2018-02-12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C017BDE-DD56-4DFC-A01D-4C8EB6E0D560}" type="slidenum">
              <a:rPr lang="sv-SE" smtClean="0"/>
              <a:t>‹#›</a:t>
            </a:fld>
            <a:endParaRPr lang="sv-SE"/>
          </a:p>
        </p:txBody>
      </p:sp>
    </p:spTree>
    <p:extLst>
      <p:ext uri="{BB962C8B-B14F-4D97-AF65-F5344CB8AC3E}">
        <p14:creationId xmlns:p14="http://schemas.microsoft.com/office/powerpoint/2010/main" val="131574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E03770-1C3E-45AA-9B06-1A9DF15E9C3C}" type="datetime1">
              <a:rPr lang="sv-SE" smtClean="0"/>
              <a:t>2018-02-12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C017BDE-DD56-4DFC-A01D-4C8EB6E0D560}" type="slidenum">
              <a:rPr lang="sv-SE" smtClean="0"/>
              <a:t>‹#›</a:t>
            </a:fld>
            <a:endParaRPr lang="sv-SE"/>
          </a:p>
        </p:txBody>
      </p:sp>
    </p:spTree>
    <p:extLst>
      <p:ext uri="{BB962C8B-B14F-4D97-AF65-F5344CB8AC3E}">
        <p14:creationId xmlns:p14="http://schemas.microsoft.com/office/powerpoint/2010/main" val="317346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E9314F5-B093-4D10-927B-57029D704AEB}" type="datetime1">
              <a:rPr lang="sv-SE" smtClean="0"/>
              <a:t>2018-02-12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C017BDE-DD56-4DFC-A01D-4C8EB6E0D560}" type="slidenum">
              <a:rPr lang="sv-SE" smtClean="0"/>
              <a:t>‹#›</a:t>
            </a:fld>
            <a:endParaRPr lang="sv-SE"/>
          </a:p>
        </p:txBody>
      </p:sp>
    </p:spTree>
    <p:extLst>
      <p:ext uri="{BB962C8B-B14F-4D97-AF65-F5344CB8AC3E}">
        <p14:creationId xmlns:p14="http://schemas.microsoft.com/office/powerpoint/2010/main" val="1056201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A78E4E3-4ABD-4A4A-B765-215AA917DC5B}" type="datetime1">
              <a:rPr lang="sv-SE" smtClean="0"/>
              <a:t>2018-02-12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C017BDE-DD56-4DFC-A01D-4C8EB6E0D560}" type="slidenum">
              <a:rPr lang="sv-SE" smtClean="0"/>
              <a:t>‹#›</a:t>
            </a:fld>
            <a:endParaRPr lang="sv-SE"/>
          </a:p>
        </p:txBody>
      </p:sp>
    </p:spTree>
    <p:extLst>
      <p:ext uri="{BB962C8B-B14F-4D97-AF65-F5344CB8AC3E}">
        <p14:creationId xmlns:p14="http://schemas.microsoft.com/office/powerpoint/2010/main" val="494840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00ACF-7023-45FA-A6AB-7ACA130F7805}" type="datetime1">
              <a:rPr lang="sv-SE" smtClean="0"/>
              <a:t>2018-02-12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17BDE-DD56-4DFC-A01D-4C8EB6E0D560}" type="slidenum">
              <a:rPr lang="sv-SE" smtClean="0"/>
              <a:t>‹#›</a:t>
            </a:fld>
            <a:endParaRPr lang="sv-SE"/>
          </a:p>
        </p:txBody>
      </p:sp>
    </p:spTree>
    <p:extLst>
      <p:ext uri="{BB962C8B-B14F-4D97-AF65-F5344CB8AC3E}">
        <p14:creationId xmlns:p14="http://schemas.microsoft.com/office/powerpoint/2010/main" val="697761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18" t="15642" r="24004" b="4329"/>
          <a:stretch/>
        </p:blipFill>
        <p:spPr bwMode="auto">
          <a:xfrm>
            <a:off x="144664" y="404664"/>
            <a:ext cx="8860779" cy="609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ruta 2"/>
          <p:cNvSpPr txBox="1"/>
          <p:nvPr/>
        </p:nvSpPr>
        <p:spPr>
          <a:xfrm rot="16200000">
            <a:off x="-536504" y="5625825"/>
            <a:ext cx="1615535" cy="246221"/>
          </a:xfrm>
          <a:prstGeom prst="rect">
            <a:avLst/>
          </a:prstGeom>
          <a:noFill/>
        </p:spPr>
        <p:txBody>
          <a:bodyPr wrap="square" rtlCol="0">
            <a:spAutoFit/>
          </a:bodyPr>
          <a:lstStyle/>
          <a:p>
            <a:r>
              <a:rPr lang="sv-SE" sz="1000" dirty="0" smtClean="0"/>
              <a:t>Foto: Magnus Aronsson</a:t>
            </a:r>
            <a:endParaRPr lang="sv-SE" sz="1000" dirty="0"/>
          </a:p>
        </p:txBody>
      </p:sp>
      <p:sp>
        <p:nvSpPr>
          <p:cNvPr id="2" name="Platshållare för bildnummer 1"/>
          <p:cNvSpPr>
            <a:spLocks noGrp="1"/>
          </p:cNvSpPr>
          <p:nvPr>
            <p:ph type="sldNum" sz="quarter" idx="12"/>
          </p:nvPr>
        </p:nvSpPr>
        <p:spPr>
          <a:xfrm>
            <a:off x="6553200" y="6448251"/>
            <a:ext cx="2133600" cy="365125"/>
          </a:xfrm>
        </p:spPr>
        <p:txBody>
          <a:bodyPr/>
          <a:lstStyle/>
          <a:p>
            <a:fld id="{CC017BDE-DD56-4DFC-A01D-4C8EB6E0D560}" type="slidenum">
              <a:rPr lang="sv-SE" smtClean="0"/>
              <a:t>1</a:t>
            </a:fld>
            <a:endParaRPr lang="sv-SE"/>
          </a:p>
        </p:txBody>
      </p:sp>
    </p:spTree>
    <p:extLst>
      <p:ext uri="{BB962C8B-B14F-4D97-AF65-F5344CB8AC3E}">
        <p14:creationId xmlns:p14="http://schemas.microsoft.com/office/powerpoint/2010/main" val="163198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CC017BDE-DD56-4DFC-A01D-4C8EB6E0D560}" type="slidenum">
              <a:rPr lang="sv-SE" smtClean="0"/>
              <a:t>10</a:t>
            </a:fld>
            <a:endParaRPr lang="sv-SE"/>
          </a:p>
        </p:txBody>
      </p:sp>
      <p:pic>
        <p:nvPicPr>
          <p:cNvPr id="5" name="Bildobjekt 4"/>
          <p:cNvPicPr>
            <a:picLocks noChangeAspect="1"/>
          </p:cNvPicPr>
          <p:nvPr/>
        </p:nvPicPr>
        <p:blipFill rotWithShape="1">
          <a:blip r:embed="rId3"/>
          <a:srcRect l="1851" t="26375" r="5172" b="6688"/>
          <a:stretch/>
        </p:blipFill>
        <p:spPr>
          <a:xfrm>
            <a:off x="141390" y="655528"/>
            <a:ext cx="8895106" cy="3600400"/>
          </a:xfrm>
          <a:prstGeom prst="rect">
            <a:avLst/>
          </a:prstGeom>
        </p:spPr>
      </p:pic>
      <p:sp>
        <p:nvSpPr>
          <p:cNvPr id="6" name="Ellips 5"/>
          <p:cNvSpPr/>
          <p:nvPr/>
        </p:nvSpPr>
        <p:spPr>
          <a:xfrm>
            <a:off x="1115616" y="3607856"/>
            <a:ext cx="1008112" cy="9361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8" name="Rak pil 7"/>
          <p:cNvCxnSpPr>
            <a:stCxn id="6" idx="5"/>
          </p:cNvCxnSpPr>
          <p:nvPr/>
        </p:nvCxnSpPr>
        <p:spPr>
          <a:xfrm>
            <a:off x="1976093" y="4406871"/>
            <a:ext cx="651691" cy="1322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2627784" y="4471952"/>
            <a:ext cx="5400600" cy="1477328"/>
          </a:xfrm>
          <a:prstGeom prst="rect">
            <a:avLst/>
          </a:prstGeom>
          <a:noFill/>
          <a:ln>
            <a:solidFill>
              <a:srgbClr val="FF0000"/>
            </a:solidFill>
            <a:prstDash val="solid"/>
          </a:ln>
        </p:spPr>
        <p:txBody>
          <a:bodyPr wrap="square" rtlCol="0">
            <a:spAutoFit/>
          </a:bodyPr>
          <a:lstStyle/>
          <a:p>
            <a:r>
              <a:rPr lang="sv-SE" dirty="0" smtClean="0"/>
              <a:t>Välj fliken Rådata om ni ska ändra den ”röda linjen” i spindeldiagrammet. Alltså själva värdera/bestämma vilken nivå på kunskap som är medel inom de olika områden i er församling. Ändra i tabellen som här är rödmarkerad.</a:t>
            </a:r>
            <a:endParaRPr lang="sv-SE" dirty="0"/>
          </a:p>
        </p:txBody>
      </p:sp>
      <p:cxnSp>
        <p:nvCxnSpPr>
          <p:cNvPr id="11" name="Rak pil 10"/>
          <p:cNvCxnSpPr/>
          <p:nvPr/>
        </p:nvCxnSpPr>
        <p:spPr>
          <a:xfrm flipV="1">
            <a:off x="7592717" y="4005064"/>
            <a:ext cx="579683" cy="4679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826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solidFill>
                  <a:srgbClr val="C00000"/>
                </a:solidFill>
                <a:latin typeface="Arial" panose="020B0604020202020204" pitchFamily="34" charset="0"/>
                <a:cs typeface="Arial" panose="020B0604020202020204" pitchFamily="34" charset="0"/>
              </a:rPr>
              <a:t>Börja skissa på en handlingsplan</a:t>
            </a:r>
            <a:endParaRPr lang="sv-SE" dirty="0"/>
          </a:p>
        </p:txBody>
      </p:sp>
      <p:sp>
        <p:nvSpPr>
          <p:cNvPr id="3" name="Platshållare för innehåll 2"/>
          <p:cNvSpPr>
            <a:spLocks noGrp="1"/>
          </p:cNvSpPr>
          <p:nvPr>
            <p:ph idx="1"/>
          </p:nvPr>
        </p:nvSpPr>
        <p:spPr>
          <a:xfrm>
            <a:off x="457200" y="1600200"/>
            <a:ext cx="8229600" cy="4525963"/>
          </a:xfrm>
        </p:spPr>
        <p:txBody>
          <a:bodyPr/>
          <a:lstStyle/>
          <a:p>
            <a:r>
              <a:rPr lang="sv-SE" dirty="0" smtClean="0"/>
              <a:t>Vilket är vårt konkreta utbildnings- och utvecklingsbehov?</a:t>
            </a:r>
          </a:p>
          <a:p>
            <a:r>
              <a:rPr lang="sv-SE" dirty="0" smtClean="0"/>
              <a:t>Hur ska vi göra för att öka kompetensen?</a:t>
            </a:r>
          </a:p>
          <a:p>
            <a:pPr lvl="1"/>
            <a:r>
              <a:rPr lang="sv-SE" dirty="0" smtClean="0"/>
              <a:t>Finns det material, utbildningar kring detta som vi redan känner till och vill använda?</a:t>
            </a:r>
          </a:p>
          <a:p>
            <a:pPr lvl="1"/>
            <a:r>
              <a:rPr lang="sv-SE" dirty="0" smtClean="0"/>
              <a:t>Vilken form är bra? Litteratur, studiecirkel, nätutbildningar, dagkurser, kurser med övernattning etc.</a:t>
            </a:r>
          </a:p>
          <a:p>
            <a:endParaRPr lang="sv-SE" dirty="0"/>
          </a:p>
          <a:p>
            <a:endParaRPr lang="sv-SE" dirty="0"/>
          </a:p>
        </p:txBody>
      </p:sp>
      <p:sp>
        <p:nvSpPr>
          <p:cNvPr id="4" name="Platshållare för bildnummer 3"/>
          <p:cNvSpPr>
            <a:spLocks noGrp="1"/>
          </p:cNvSpPr>
          <p:nvPr>
            <p:ph type="sldNum" sz="quarter" idx="12"/>
          </p:nvPr>
        </p:nvSpPr>
        <p:spPr>
          <a:xfrm>
            <a:off x="6553200" y="6448251"/>
            <a:ext cx="2133600" cy="365125"/>
          </a:xfrm>
        </p:spPr>
        <p:txBody>
          <a:bodyPr/>
          <a:lstStyle/>
          <a:p>
            <a:fld id="{CC017BDE-DD56-4DFC-A01D-4C8EB6E0D560}" type="slidenum">
              <a:rPr lang="sv-SE" smtClean="0"/>
              <a:t>11</a:t>
            </a:fld>
            <a:endParaRPr lang="sv-SE" dirty="0"/>
          </a:p>
        </p:txBody>
      </p:sp>
    </p:spTree>
    <p:extLst>
      <p:ext uri="{BB962C8B-B14F-4D97-AF65-F5344CB8AC3E}">
        <p14:creationId xmlns:p14="http://schemas.microsoft.com/office/powerpoint/2010/main" val="4125226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358008"/>
            <a:ext cx="8229600" cy="1143000"/>
          </a:xfrm>
        </p:spPr>
        <p:txBody>
          <a:bodyPr>
            <a:normAutofit fontScale="90000"/>
          </a:bodyPr>
          <a:lstStyle/>
          <a:p>
            <a:r>
              <a:rPr lang="sv-SE" dirty="0" smtClean="0">
                <a:solidFill>
                  <a:srgbClr val="C00000"/>
                </a:solidFill>
                <a:latin typeface="Arial" panose="020B0604020202020204" pitchFamily="34" charset="0"/>
                <a:cs typeface="Arial" panose="020B0604020202020204" pitchFamily="34" charset="0"/>
              </a:rPr>
              <a:t>Gemensam redovisning och inventering av behoven</a:t>
            </a:r>
            <a:endParaRPr lang="sv-SE" dirty="0"/>
          </a:p>
        </p:txBody>
      </p:sp>
      <p:sp>
        <p:nvSpPr>
          <p:cNvPr id="4" name="Platshållare för bildnummer 3"/>
          <p:cNvSpPr>
            <a:spLocks noGrp="1"/>
          </p:cNvSpPr>
          <p:nvPr>
            <p:ph type="sldNum" sz="quarter" idx="12"/>
          </p:nvPr>
        </p:nvSpPr>
        <p:spPr/>
        <p:txBody>
          <a:bodyPr/>
          <a:lstStyle/>
          <a:p>
            <a:fld id="{CC017BDE-DD56-4DFC-A01D-4C8EB6E0D560}" type="slidenum">
              <a:rPr lang="sv-SE" smtClean="0"/>
              <a:t>12</a:t>
            </a:fld>
            <a:endParaRPr lang="sv-SE"/>
          </a:p>
        </p:txBody>
      </p:sp>
    </p:spTree>
    <p:extLst>
      <p:ext uri="{BB962C8B-B14F-4D97-AF65-F5344CB8AC3E}">
        <p14:creationId xmlns:p14="http://schemas.microsoft.com/office/powerpoint/2010/main" val="3567215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smtClean="0">
                <a:solidFill>
                  <a:srgbClr val="C00000"/>
                </a:solidFill>
                <a:latin typeface="Arial" panose="020B0604020202020204" pitchFamily="34" charset="0"/>
                <a:cs typeface="Arial" panose="020B0604020202020204" pitchFamily="34" charset="0"/>
              </a:rPr>
              <a:t>Verktyg för kartläggning av ett kyrkoråds kompetens</a:t>
            </a:r>
            <a:endParaRPr lang="sv-SE" sz="3200" dirty="0">
              <a:solidFill>
                <a:srgbClr val="C00000"/>
              </a:solidFill>
              <a:latin typeface="Arial" panose="020B0604020202020204" pitchFamily="34" charset="0"/>
              <a:cs typeface="Arial" panose="020B0604020202020204" pitchFamily="34" charset="0"/>
            </a:endParaRP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6417"/>
            <a:ext cx="9144000" cy="6465165"/>
          </a:xfrm>
          <a:prstGeom prst="rect">
            <a:avLst/>
          </a:prstGeom>
        </p:spPr>
      </p:pic>
      <p:sp>
        <p:nvSpPr>
          <p:cNvPr id="3" name="Platshållare för bildnummer 2"/>
          <p:cNvSpPr>
            <a:spLocks noGrp="1"/>
          </p:cNvSpPr>
          <p:nvPr>
            <p:ph type="sldNum" sz="quarter" idx="12"/>
          </p:nvPr>
        </p:nvSpPr>
        <p:spPr>
          <a:xfrm>
            <a:off x="6553200" y="6448251"/>
            <a:ext cx="2133600" cy="365125"/>
          </a:xfrm>
        </p:spPr>
        <p:txBody>
          <a:bodyPr/>
          <a:lstStyle/>
          <a:p>
            <a:fld id="{CC017BDE-DD56-4DFC-A01D-4C8EB6E0D560}" type="slidenum">
              <a:rPr lang="sv-SE" smtClean="0"/>
              <a:t>2</a:t>
            </a:fld>
            <a:endParaRPr lang="sv-SE" dirty="0"/>
          </a:p>
        </p:txBody>
      </p:sp>
    </p:spTree>
    <p:extLst>
      <p:ext uri="{BB962C8B-B14F-4D97-AF65-F5344CB8AC3E}">
        <p14:creationId xmlns:p14="http://schemas.microsoft.com/office/powerpoint/2010/main" val="1627803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smtClean="0">
                <a:solidFill>
                  <a:srgbClr val="C00000"/>
                </a:solidFill>
                <a:latin typeface="Arial" panose="020B0604020202020204" pitchFamily="34" charset="0"/>
                <a:cs typeface="Arial" panose="020B0604020202020204" pitchFamily="34" charset="0"/>
              </a:rPr>
              <a:t>Kartläggning av ett kyrkoråds kompetens</a:t>
            </a:r>
            <a:endParaRPr lang="sv-SE" sz="3200" dirty="0">
              <a:solidFill>
                <a:srgbClr val="C00000"/>
              </a:solidFill>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p:txBody>
          <a:bodyPr/>
          <a:lstStyle/>
          <a:p>
            <a:r>
              <a:rPr lang="sv-SE" dirty="0"/>
              <a:t>I varje </a:t>
            </a:r>
            <a:r>
              <a:rPr lang="sv-SE" dirty="0" smtClean="0"/>
              <a:t>församling/pastorat </a:t>
            </a:r>
            <a:r>
              <a:rPr lang="sv-SE" dirty="0"/>
              <a:t>finns det ett kyrkoråd som har till uppgift att styra verksamheten så att det finns förutsättningar för församlingen att kunna växa och </a:t>
            </a:r>
            <a:r>
              <a:rPr lang="sv-SE" dirty="0" smtClean="0"/>
              <a:t>utvecklas.</a:t>
            </a:r>
          </a:p>
          <a:p>
            <a:r>
              <a:rPr lang="sv-SE" dirty="0"/>
              <a:t>Det är </a:t>
            </a:r>
            <a:r>
              <a:rPr lang="sv-SE" dirty="0" smtClean="0"/>
              <a:t>viktigt </a:t>
            </a:r>
            <a:r>
              <a:rPr lang="sv-SE" dirty="0"/>
              <a:t>att det finns en gemensam grundläggande kunskaps- och erfarenhetsbank, en grundkompetens, i alla kyrkoråd. </a:t>
            </a:r>
          </a:p>
        </p:txBody>
      </p:sp>
      <p:sp>
        <p:nvSpPr>
          <p:cNvPr id="4" name="Platshållare för bildnummer 3"/>
          <p:cNvSpPr>
            <a:spLocks noGrp="1"/>
          </p:cNvSpPr>
          <p:nvPr>
            <p:ph type="sldNum" sz="quarter" idx="12"/>
          </p:nvPr>
        </p:nvSpPr>
        <p:spPr>
          <a:xfrm>
            <a:off x="6553200" y="6448251"/>
            <a:ext cx="2133600" cy="365125"/>
          </a:xfrm>
        </p:spPr>
        <p:txBody>
          <a:bodyPr/>
          <a:lstStyle/>
          <a:p>
            <a:fld id="{CC017BDE-DD56-4DFC-A01D-4C8EB6E0D560}" type="slidenum">
              <a:rPr lang="sv-SE" smtClean="0"/>
              <a:t>3</a:t>
            </a:fld>
            <a:endParaRPr lang="sv-SE" dirty="0"/>
          </a:p>
        </p:txBody>
      </p:sp>
    </p:spTree>
    <p:extLst>
      <p:ext uri="{BB962C8B-B14F-4D97-AF65-F5344CB8AC3E}">
        <p14:creationId xmlns:p14="http://schemas.microsoft.com/office/powerpoint/2010/main" val="1936430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smtClean="0">
                <a:solidFill>
                  <a:srgbClr val="C00000"/>
                </a:solidFill>
                <a:latin typeface="Arial" panose="020B0604020202020204" pitchFamily="34" charset="0"/>
                <a:cs typeface="Arial" panose="020B0604020202020204" pitchFamily="34" charset="0"/>
              </a:rPr>
              <a:t>Kartläggning av ett kyrkoråds kompetens</a:t>
            </a:r>
            <a:endParaRPr lang="sv-SE" sz="3200" dirty="0">
              <a:solidFill>
                <a:srgbClr val="C00000"/>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37" t="18000" r="28820" b="13927"/>
          <a:stretch/>
        </p:blipFill>
        <p:spPr bwMode="auto">
          <a:xfrm>
            <a:off x="899592" y="1700808"/>
            <a:ext cx="3312368" cy="22354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ruta 4"/>
          <p:cNvSpPr txBox="1"/>
          <p:nvPr/>
        </p:nvSpPr>
        <p:spPr>
          <a:xfrm>
            <a:off x="4571999" y="1556792"/>
            <a:ext cx="4250267" cy="3570208"/>
          </a:xfrm>
          <a:prstGeom prst="rect">
            <a:avLst/>
          </a:prstGeom>
          <a:noFill/>
        </p:spPr>
        <p:txBody>
          <a:bodyPr wrap="square" rtlCol="0">
            <a:spAutoFit/>
          </a:bodyPr>
          <a:lstStyle/>
          <a:p>
            <a:r>
              <a:rPr lang="sv-SE" sz="2800" dirty="0" smtClean="0">
                <a:solidFill>
                  <a:srgbClr val="C00000"/>
                </a:solidFill>
              </a:rPr>
              <a:t>7 områden</a:t>
            </a:r>
            <a:endParaRPr lang="sv-SE" sz="2800" dirty="0">
              <a:solidFill>
                <a:srgbClr val="C00000"/>
              </a:solidFill>
            </a:endParaRPr>
          </a:p>
          <a:p>
            <a:pPr marL="285750" indent="-285750">
              <a:buFont typeface="Arial" panose="020B0604020202020204" pitchFamily="34" charset="0"/>
              <a:buChar char="•"/>
            </a:pPr>
            <a:r>
              <a:rPr lang="sv-SE" sz="2000" dirty="0"/>
              <a:t>Att vara förtroendevald i Svenska kyrkan som kyrkorådsledamot	</a:t>
            </a:r>
          </a:p>
          <a:p>
            <a:pPr marL="285750" indent="-285750">
              <a:buFont typeface="Arial" panose="020B0604020202020204" pitchFamily="34" charset="0"/>
              <a:buChar char="•"/>
            </a:pPr>
            <a:r>
              <a:rPr lang="sv-SE" sz="2000" dirty="0"/>
              <a:t>Församlingens </a:t>
            </a:r>
            <a:r>
              <a:rPr lang="sv-SE" sz="2000" dirty="0" smtClean="0"/>
              <a:t>grundläggande uppgift</a:t>
            </a:r>
            <a:endParaRPr lang="sv-SE" sz="2000" dirty="0"/>
          </a:p>
          <a:p>
            <a:pPr marL="285750" indent="-285750">
              <a:buFont typeface="Arial" panose="020B0604020202020204" pitchFamily="34" charset="0"/>
              <a:buChar char="•"/>
            </a:pPr>
            <a:r>
              <a:rPr lang="sv-SE" sz="2000" dirty="0"/>
              <a:t>Strategi och utveckling	</a:t>
            </a:r>
          </a:p>
          <a:p>
            <a:pPr marL="285750" indent="-285750">
              <a:buFont typeface="Arial" panose="020B0604020202020204" pitchFamily="34" charset="0"/>
              <a:buChar char="•"/>
            </a:pPr>
            <a:r>
              <a:rPr lang="sv-SE" sz="2000" dirty="0"/>
              <a:t>Arbetsgivaransvar	</a:t>
            </a:r>
          </a:p>
          <a:p>
            <a:pPr marL="285750" indent="-285750">
              <a:buFont typeface="Arial" panose="020B0604020202020204" pitchFamily="34" charset="0"/>
              <a:buChar char="•"/>
            </a:pPr>
            <a:r>
              <a:rPr lang="sv-SE" sz="2000" dirty="0"/>
              <a:t>Styrning, ledning och ekonomi	</a:t>
            </a:r>
          </a:p>
          <a:p>
            <a:pPr marL="285750" indent="-285750">
              <a:buFont typeface="Arial" panose="020B0604020202020204" pitchFamily="34" charset="0"/>
              <a:buChar char="•"/>
            </a:pPr>
            <a:r>
              <a:rPr lang="sv-SE" sz="2000" dirty="0"/>
              <a:t>Begravningsverksamhet	</a:t>
            </a:r>
          </a:p>
          <a:p>
            <a:pPr marL="285750" indent="-285750">
              <a:buFont typeface="Arial" panose="020B0604020202020204" pitchFamily="34" charset="0"/>
              <a:buChar char="•"/>
            </a:pPr>
            <a:r>
              <a:rPr lang="sv-SE" sz="2000" dirty="0"/>
              <a:t>Fastighetsförvaltning</a:t>
            </a:r>
            <a:r>
              <a:rPr lang="sv-SE" dirty="0"/>
              <a:t>	</a:t>
            </a:r>
          </a:p>
          <a:p>
            <a:endParaRPr lang="sv-SE" dirty="0"/>
          </a:p>
        </p:txBody>
      </p:sp>
      <p:sp>
        <p:nvSpPr>
          <p:cNvPr id="3" name="Platshållare för bildnummer 2"/>
          <p:cNvSpPr>
            <a:spLocks noGrp="1"/>
          </p:cNvSpPr>
          <p:nvPr>
            <p:ph type="sldNum" sz="quarter" idx="12"/>
          </p:nvPr>
        </p:nvSpPr>
        <p:spPr>
          <a:xfrm>
            <a:off x="6553200" y="6448251"/>
            <a:ext cx="2133600" cy="365125"/>
          </a:xfrm>
        </p:spPr>
        <p:txBody>
          <a:bodyPr/>
          <a:lstStyle/>
          <a:p>
            <a:fld id="{CC017BDE-DD56-4DFC-A01D-4C8EB6E0D560}" type="slidenum">
              <a:rPr lang="sv-SE" smtClean="0"/>
              <a:t>4</a:t>
            </a:fld>
            <a:endParaRPr lang="sv-SE" dirty="0"/>
          </a:p>
        </p:txBody>
      </p:sp>
    </p:spTree>
    <p:extLst>
      <p:ext uri="{BB962C8B-B14F-4D97-AF65-F5344CB8AC3E}">
        <p14:creationId xmlns:p14="http://schemas.microsoft.com/office/powerpoint/2010/main" val="1871975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endParaRPr lang="sv-SE" dirty="0"/>
          </a:p>
        </p:txBody>
      </p:sp>
      <p:sp>
        <p:nvSpPr>
          <p:cNvPr id="4" name="Rubrik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3200" dirty="0" smtClean="0">
                <a:solidFill>
                  <a:srgbClr val="C00000"/>
                </a:solidFill>
                <a:latin typeface="Arial" panose="020B0604020202020204" pitchFamily="34" charset="0"/>
                <a:cs typeface="Arial" panose="020B0604020202020204" pitchFamily="34" charset="0"/>
              </a:rPr>
              <a:t>Exempel på spindeldiagram</a:t>
            </a:r>
            <a:endParaRPr lang="sv-SE" sz="3200" dirty="0">
              <a:solidFill>
                <a:srgbClr val="C00000"/>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78" t="33379" r="27639" b="12782"/>
          <a:stretch/>
        </p:blipFill>
        <p:spPr bwMode="auto">
          <a:xfrm>
            <a:off x="274343" y="1628800"/>
            <a:ext cx="8546129" cy="4425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latshållare för bildnummer 5"/>
          <p:cNvSpPr>
            <a:spLocks noGrp="1"/>
          </p:cNvSpPr>
          <p:nvPr>
            <p:ph type="sldNum" sz="quarter" idx="12"/>
          </p:nvPr>
        </p:nvSpPr>
        <p:spPr>
          <a:xfrm>
            <a:off x="6553200" y="6448251"/>
            <a:ext cx="2133600" cy="365125"/>
          </a:xfrm>
        </p:spPr>
        <p:txBody>
          <a:bodyPr/>
          <a:lstStyle/>
          <a:p>
            <a:fld id="{CC017BDE-DD56-4DFC-A01D-4C8EB6E0D560}" type="slidenum">
              <a:rPr lang="sv-SE" smtClean="0"/>
              <a:t>5</a:t>
            </a:fld>
            <a:endParaRPr lang="sv-SE"/>
          </a:p>
        </p:txBody>
      </p:sp>
    </p:spTree>
    <p:extLst>
      <p:ext uri="{BB962C8B-B14F-4D97-AF65-F5344CB8AC3E}">
        <p14:creationId xmlns:p14="http://schemas.microsoft.com/office/powerpoint/2010/main" val="407648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smtClean="0">
                <a:solidFill>
                  <a:srgbClr val="C00000"/>
                </a:solidFill>
                <a:latin typeface="Arial" panose="020B0604020202020204" pitchFamily="34" charset="0"/>
                <a:cs typeface="Arial" panose="020B0604020202020204" pitchFamily="34" charset="0"/>
              </a:rPr>
              <a:t>Samtal när siffrorna registreras</a:t>
            </a:r>
            <a:endParaRPr lang="sv-SE" dirty="0"/>
          </a:p>
        </p:txBody>
      </p:sp>
      <p:sp>
        <p:nvSpPr>
          <p:cNvPr id="4" name="Platshållare för innehåll 2"/>
          <p:cNvSpPr>
            <a:spLocks noGrp="1"/>
          </p:cNvSpPr>
          <p:nvPr>
            <p:ph idx="1"/>
          </p:nvPr>
        </p:nvSpPr>
        <p:spPr/>
        <p:txBody>
          <a:bodyPr/>
          <a:lstStyle/>
          <a:p>
            <a:r>
              <a:rPr lang="sv-SE" dirty="0" smtClean="0"/>
              <a:t>Samtala om Guiden</a:t>
            </a:r>
          </a:p>
          <a:p>
            <a:r>
              <a:rPr lang="sv-SE" dirty="0" smtClean="0"/>
              <a:t>Inventera och samtala om behov under mandatperioden</a:t>
            </a:r>
          </a:p>
          <a:p>
            <a:pPr lvl="1"/>
            <a:r>
              <a:rPr lang="sv-SE" dirty="0" smtClean="0"/>
              <a:t>Direkta behov</a:t>
            </a:r>
          </a:p>
          <a:p>
            <a:pPr lvl="1"/>
            <a:r>
              <a:rPr lang="sv-SE" dirty="0" smtClean="0"/>
              <a:t>Behov som inte finns i Guiden</a:t>
            </a:r>
          </a:p>
          <a:p>
            <a:pPr lvl="1"/>
            <a:r>
              <a:rPr lang="sv-SE" dirty="0"/>
              <a:t>Ö</a:t>
            </a:r>
            <a:r>
              <a:rPr lang="sv-SE" dirty="0" smtClean="0"/>
              <a:t>vrigt</a:t>
            </a:r>
            <a:endParaRPr lang="sv-SE" dirty="0"/>
          </a:p>
        </p:txBody>
      </p:sp>
      <p:sp>
        <p:nvSpPr>
          <p:cNvPr id="5" name="Platshållare för bildnummer 4"/>
          <p:cNvSpPr>
            <a:spLocks noGrp="1"/>
          </p:cNvSpPr>
          <p:nvPr>
            <p:ph type="sldNum" sz="quarter" idx="12"/>
          </p:nvPr>
        </p:nvSpPr>
        <p:spPr>
          <a:xfrm>
            <a:off x="6553200" y="6448251"/>
            <a:ext cx="2133600" cy="365125"/>
          </a:xfrm>
        </p:spPr>
        <p:txBody>
          <a:bodyPr/>
          <a:lstStyle/>
          <a:p>
            <a:fld id="{CC017BDE-DD56-4DFC-A01D-4C8EB6E0D560}" type="slidenum">
              <a:rPr lang="sv-SE" smtClean="0"/>
              <a:t>6</a:t>
            </a:fld>
            <a:endParaRPr lang="sv-SE"/>
          </a:p>
        </p:txBody>
      </p:sp>
    </p:spTree>
    <p:extLst>
      <p:ext uri="{BB962C8B-B14F-4D97-AF65-F5344CB8AC3E}">
        <p14:creationId xmlns:p14="http://schemas.microsoft.com/office/powerpoint/2010/main" val="1264923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rgbClr val="C00000"/>
                </a:solidFill>
                <a:latin typeface="Arial" panose="020B0604020202020204" pitchFamily="34" charset="0"/>
                <a:cs typeface="Arial" panose="020B0604020202020204" pitchFamily="34" charset="0"/>
              </a:rPr>
              <a:t>Samtal </a:t>
            </a:r>
            <a:r>
              <a:rPr lang="sv-SE" dirty="0" smtClean="0">
                <a:solidFill>
                  <a:srgbClr val="C00000"/>
                </a:solidFill>
                <a:latin typeface="Arial" panose="020B0604020202020204" pitchFamily="34" charset="0"/>
                <a:cs typeface="Arial" panose="020B0604020202020204" pitchFamily="34" charset="0"/>
              </a:rPr>
              <a:t>kring spindeldiagrammet</a:t>
            </a:r>
            <a:endParaRPr lang="sv-SE" dirty="0"/>
          </a:p>
        </p:txBody>
      </p:sp>
      <p:sp>
        <p:nvSpPr>
          <p:cNvPr id="3" name="Platshållare för innehåll 2"/>
          <p:cNvSpPr>
            <a:spLocks noGrp="1"/>
          </p:cNvSpPr>
          <p:nvPr>
            <p:ph idx="1"/>
          </p:nvPr>
        </p:nvSpPr>
        <p:spPr>
          <a:xfrm>
            <a:off x="395536" y="1379909"/>
            <a:ext cx="8579296" cy="4857403"/>
          </a:xfrm>
        </p:spPr>
        <p:txBody>
          <a:bodyPr>
            <a:normAutofit lnSpcReduction="10000"/>
          </a:bodyPr>
          <a:lstStyle/>
          <a:p>
            <a:r>
              <a:rPr lang="sv-SE" dirty="0" smtClean="0"/>
              <a:t>Stämmer resultatet med vad ni uppfattar att ni har behov av?</a:t>
            </a:r>
          </a:p>
          <a:p>
            <a:r>
              <a:rPr lang="sv-SE" dirty="0" smtClean="0"/>
              <a:t>Stämmer den röda linjen med behoven i er församling?</a:t>
            </a:r>
            <a:endParaRPr lang="sv-SE" dirty="0"/>
          </a:p>
          <a:p>
            <a:r>
              <a:rPr lang="sv-SE" dirty="0" smtClean="0"/>
              <a:t>Samtal kring kyrkorådets kompetens</a:t>
            </a:r>
            <a:endParaRPr lang="sv-SE" dirty="0"/>
          </a:p>
          <a:p>
            <a:pPr lvl="1"/>
            <a:r>
              <a:rPr lang="sv-SE" dirty="0" smtClean="0"/>
              <a:t>Individuell</a:t>
            </a:r>
            <a:endParaRPr lang="sv-SE" dirty="0"/>
          </a:p>
          <a:p>
            <a:pPr lvl="1"/>
            <a:r>
              <a:rPr lang="sv-SE" dirty="0" smtClean="0"/>
              <a:t>Hela kyrkorådets, även de som inte är med idag?</a:t>
            </a:r>
            <a:endParaRPr lang="sv-SE" dirty="0"/>
          </a:p>
          <a:p>
            <a:pPr lvl="1"/>
            <a:r>
              <a:rPr lang="sv-SE" dirty="0" smtClean="0"/>
              <a:t>Finns samverkan i kompetens mellan förtroendevalda och anställda (ekonomi, fastigheter, församlingens grundläggande uppgift </a:t>
            </a:r>
            <a:r>
              <a:rPr lang="sv-SE" dirty="0" err="1" smtClean="0"/>
              <a:t>etc</a:t>
            </a:r>
            <a:r>
              <a:rPr lang="sv-SE" dirty="0" smtClean="0"/>
              <a:t>?</a:t>
            </a:r>
            <a:endParaRPr lang="sv-SE" dirty="0"/>
          </a:p>
          <a:p>
            <a:endParaRPr lang="sv-SE" dirty="0"/>
          </a:p>
        </p:txBody>
      </p:sp>
      <p:sp>
        <p:nvSpPr>
          <p:cNvPr id="4" name="Platshållare för bildnummer 3"/>
          <p:cNvSpPr>
            <a:spLocks noGrp="1"/>
          </p:cNvSpPr>
          <p:nvPr>
            <p:ph type="sldNum" sz="quarter" idx="12"/>
          </p:nvPr>
        </p:nvSpPr>
        <p:spPr>
          <a:xfrm>
            <a:off x="6553200" y="6448251"/>
            <a:ext cx="2133600" cy="365125"/>
          </a:xfrm>
        </p:spPr>
        <p:txBody>
          <a:bodyPr/>
          <a:lstStyle/>
          <a:p>
            <a:fld id="{CC017BDE-DD56-4DFC-A01D-4C8EB6E0D560}" type="slidenum">
              <a:rPr lang="sv-SE" smtClean="0"/>
              <a:t>7</a:t>
            </a:fld>
            <a:endParaRPr lang="sv-SE" dirty="0"/>
          </a:p>
        </p:txBody>
      </p:sp>
    </p:spTree>
    <p:extLst>
      <p:ext uri="{BB962C8B-B14F-4D97-AF65-F5344CB8AC3E}">
        <p14:creationId xmlns:p14="http://schemas.microsoft.com/office/powerpoint/2010/main" val="698298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err="1" smtClean="0">
                <a:solidFill>
                  <a:srgbClr val="C00000"/>
                </a:solidFill>
                <a:latin typeface="Arial" panose="020B0604020202020204" pitchFamily="34" charset="0"/>
                <a:cs typeface="Arial" panose="020B0604020202020204" pitchFamily="34" charset="0"/>
              </a:rPr>
              <a:t>Skärmdump</a:t>
            </a:r>
            <a:r>
              <a:rPr lang="sv-SE" dirty="0" smtClean="0">
                <a:solidFill>
                  <a:srgbClr val="C00000"/>
                </a:solidFill>
                <a:latin typeface="Arial" panose="020B0604020202020204" pitchFamily="34" charset="0"/>
                <a:cs typeface="Arial" panose="020B0604020202020204" pitchFamily="34" charset="0"/>
              </a:rPr>
              <a:t> på mall där siffrorna fylls i</a:t>
            </a:r>
            <a:endParaRPr lang="sv-SE" dirty="0"/>
          </a:p>
        </p:txBody>
      </p:sp>
      <p:sp>
        <p:nvSpPr>
          <p:cNvPr id="3" name="Platshållare för innehåll 2"/>
          <p:cNvSpPr>
            <a:spLocks noGrp="1"/>
          </p:cNvSpPr>
          <p:nvPr>
            <p:ph idx="1"/>
          </p:nvPr>
        </p:nvSpPr>
        <p:spPr>
          <a:xfrm>
            <a:off x="385192" y="1600200"/>
            <a:ext cx="8229600" cy="4525963"/>
          </a:xfrm>
        </p:spPr>
        <p:txBody>
          <a:bodyPr/>
          <a:lstStyle/>
          <a:p>
            <a:endParaRPr lang="sv-SE"/>
          </a:p>
        </p:txBody>
      </p:sp>
      <p:sp>
        <p:nvSpPr>
          <p:cNvPr id="4" name="Platshållare för bildnummer 3"/>
          <p:cNvSpPr>
            <a:spLocks noGrp="1"/>
          </p:cNvSpPr>
          <p:nvPr>
            <p:ph type="sldNum" sz="quarter" idx="12"/>
          </p:nvPr>
        </p:nvSpPr>
        <p:spPr/>
        <p:txBody>
          <a:bodyPr/>
          <a:lstStyle/>
          <a:p>
            <a:fld id="{CC017BDE-DD56-4DFC-A01D-4C8EB6E0D560}" type="slidenum">
              <a:rPr lang="sv-SE" smtClean="0"/>
              <a:t>8</a:t>
            </a:fld>
            <a:endParaRPr lang="sv-SE"/>
          </a:p>
        </p:txBody>
      </p:sp>
      <p:pic>
        <p:nvPicPr>
          <p:cNvPr id="6" name="Bildobjekt 5"/>
          <p:cNvPicPr>
            <a:picLocks noChangeAspect="1"/>
          </p:cNvPicPr>
          <p:nvPr/>
        </p:nvPicPr>
        <p:blipFill rotWithShape="1">
          <a:blip r:embed="rId3"/>
          <a:srcRect l="1851" t="26375" r="15549" b="7672"/>
          <a:stretch/>
        </p:blipFill>
        <p:spPr>
          <a:xfrm>
            <a:off x="35496" y="1700808"/>
            <a:ext cx="8982730" cy="4032448"/>
          </a:xfrm>
          <a:prstGeom prst="rect">
            <a:avLst/>
          </a:prstGeom>
        </p:spPr>
      </p:pic>
      <p:sp>
        <p:nvSpPr>
          <p:cNvPr id="7" name="Ellips 6"/>
          <p:cNvSpPr/>
          <p:nvPr/>
        </p:nvSpPr>
        <p:spPr>
          <a:xfrm>
            <a:off x="1187624" y="5229200"/>
            <a:ext cx="1008112" cy="9361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8" name="Rak pil 7"/>
          <p:cNvCxnSpPr/>
          <p:nvPr/>
        </p:nvCxnSpPr>
        <p:spPr>
          <a:xfrm>
            <a:off x="2110263" y="5877272"/>
            <a:ext cx="553379" cy="2440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2627784" y="5877272"/>
            <a:ext cx="3287688" cy="923330"/>
          </a:xfrm>
          <a:prstGeom prst="rect">
            <a:avLst/>
          </a:prstGeom>
          <a:noFill/>
          <a:ln>
            <a:solidFill>
              <a:srgbClr val="FF0000"/>
            </a:solidFill>
            <a:prstDash val="solid"/>
          </a:ln>
        </p:spPr>
        <p:txBody>
          <a:bodyPr wrap="square" rtlCol="0">
            <a:spAutoFit/>
          </a:bodyPr>
          <a:lstStyle/>
          <a:p>
            <a:r>
              <a:rPr lang="sv-SE" dirty="0" smtClean="0"/>
              <a:t>Välj fliken Rådata och fyll varje persons resultat och skriv in församlingens namn.</a:t>
            </a:r>
            <a:endParaRPr lang="sv-SE" dirty="0"/>
          </a:p>
        </p:txBody>
      </p:sp>
      <p:sp>
        <p:nvSpPr>
          <p:cNvPr id="13" name="Ellips 12"/>
          <p:cNvSpPr/>
          <p:nvPr/>
        </p:nvSpPr>
        <p:spPr>
          <a:xfrm>
            <a:off x="3059832" y="1772816"/>
            <a:ext cx="1008112" cy="9361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p:cNvSpPr/>
          <p:nvPr/>
        </p:nvSpPr>
        <p:spPr>
          <a:xfrm>
            <a:off x="7740352" y="2276872"/>
            <a:ext cx="1349882" cy="34563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7970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sp>
        <p:nvSpPr>
          <p:cNvPr id="4" name="Platshållare för bildnummer 3"/>
          <p:cNvSpPr>
            <a:spLocks noGrp="1"/>
          </p:cNvSpPr>
          <p:nvPr>
            <p:ph type="sldNum" sz="quarter" idx="12"/>
          </p:nvPr>
        </p:nvSpPr>
        <p:spPr/>
        <p:txBody>
          <a:bodyPr/>
          <a:lstStyle/>
          <a:p>
            <a:fld id="{CC017BDE-DD56-4DFC-A01D-4C8EB6E0D560}" type="slidenum">
              <a:rPr lang="sv-SE" smtClean="0"/>
              <a:t>9</a:t>
            </a:fld>
            <a:endParaRPr lang="sv-SE"/>
          </a:p>
        </p:txBody>
      </p:sp>
      <p:pic>
        <p:nvPicPr>
          <p:cNvPr id="5" name="Bildobjekt 4"/>
          <p:cNvPicPr>
            <a:picLocks noChangeAspect="1"/>
          </p:cNvPicPr>
          <p:nvPr/>
        </p:nvPicPr>
        <p:blipFill rotWithShape="1">
          <a:blip r:embed="rId2"/>
          <a:srcRect t="24407" r="45572" b="7672"/>
          <a:stretch/>
        </p:blipFill>
        <p:spPr>
          <a:xfrm>
            <a:off x="251520" y="116632"/>
            <a:ext cx="8293289" cy="5818658"/>
          </a:xfrm>
          <a:prstGeom prst="rect">
            <a:avLst/>
          </a:prstGeom>
        </p:spPr>
      </p:pic>
      <p:sp>
        <p:nvSpPr>
          <p:cNvPr id="6" name="Ellips 5"/>
          <p:cNvSpPr/>
          <p:nvPr/>
        </p:nvSpPr>
        <p:spPr>
          <a:xfrm>
            <a:off x="4283968" y="5301208"/>
            <a:ext cx="1008112" cy="9361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 name="Rak pil 6"/>
          <p:cNvCxnSpPr/>
          <p:nvPr/>
        </p:nvCxnSpPr>
        <p:spPr>
          <a:xfrm flipH="1">
            <a:off x="3923928" y="6100223"/>
            <a:ext cx="500438" cy="1370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ruta 7"/>
          <p:cNvSpPr txBox="1"/>
          <p:nvPr/>
        </p:nvSpPr>
        <p:spPr>
          <a:xfrm>
            <a:off x="1187624" y="6095037"/>
            <a:ext cx="2758988" cy="646331"/>
          </a:xfrm>
          <a:prstGeom prst="rect">
            <a:avLst/>
          </a:prstGeom>
          <a:noFill/>
          <a:ln>
            <a:solidFill>
              <a:srgbClr val="FF0000"/>
            </a:solidFill>
            <a:prstDash val="solid"/>
          </a:ln>
        </p:spPr>
        <p:txBody>
          <a:bodyPr wrap="square" rtlCol="0">
            <a:spAutoFit/>
          </a:bodyPr>
          <a:lstStyle/>
          <a:p>
            <a:r>
              <a:rPr lang="sv-SE" dirty="0" smtClean="0"/>
              <a:t>Välj fliken Utfall för att visa spindeldiagrammet.</a:t>
            </a:r>
            <a:endParaRPr lang="sv-SE" dirty="0"/>
          </a:p>
        </p:txBody>
      </p:sp>
    </p:spTree>
    <p:extLst>
      <p:ext uri="{BB962C8B-B14F-4D97-AF65-F5344CB8AC3E}">
        <p14:creationId xmlns:p14="http://schemas.microsoft.com/office/powerpoint/2010/main" val="346222408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607</Words>
  <Application>Microsoft Office PowerPoint</Application>
  <PresentationFormat>Bildspel på skärmen (4:3)</PresentationFormat>
  <Paragraphs>83</Paragraphs>
  <Slides>12</Slides>
  <Notes>10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12</vt:i4>
      </vt:variant>
    </vt:vector>
  </HeadingPairs>
  <TitlesOfParts>
    <vt:vector size="15" baseType="lpstr">
      <vt:lpstr>Arial</vt:lpstr>
      <vt:lpstr>Calibri</vt:lpstr>
      <vt:lpstr>Office-tema</vt:lpstr>
      <vt:lpstr>PowerPoint-presentation</vt:lpstr>
      <vt:lpstr>Verktyg för kartläggning av ett kyrkoråds kompetens</vt:lpstr>
      <vt:lpstr>Kartläggning av ett kyrkoråds kompetens</vt:lpstr>
      <vt:lpstr>Kartläggning av ett kyrkoråds kompetens</vt:lpstr>
      <vt:lpstr>PowerPoint-presentation</vt:lpstr>
      <vt:lpstr>Samtal när siffrorna registreras</vt:lpstr>
      <vt:lpstr>Samtal kring spindeldiagrammet</vt:lpstr>
      <vt:lpstr>Skärmdump på mall där siffrorna fylls i</vt:lpstr>
      <vt:lpstr>PowerPoint-presentation</vt:lpstr>
      <vt:lpstr>PowerPoint-presentation</vt:lpstr>
      <vt:lpstr>Börja skissa på en handlingsplan</vt:lpstr>
      <vt:lpstr>Gemensam redovisning och inventering av behoven</vt:lpstr>
    </vt:vector>
  </TitlesOfParts>
  <Company>Svenska Kyrkan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Greta Sjöbom</dc:creator>
  <cp:lastModifiedBy>Erik Sjöberg</cp:lastModifiedBy>
  <cp:revision>20</cp:revision>
  <dcterms:created xsi:type="dcterms:W3CDTF">2017-10-02T07:04:30Z</dcterms:created>
  <dcterms:modified xsi:type="dcterms:W3CDTF">2018-02-12T07:50:26Z</dcterms:modified>
</cp:coreProperties>
</file>