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2" r:id="rId6"/>
    <p:sldId id="263" r:id="rId7"/>
    <p:sldId id="260" r:id="rId8"/>
    <p:sldId id="261" r:id="rId9"/>
    <p:sldId id="264" r:id="rId10"/>
    <p:sldId id="265" r:id="rId11"/>
    <p:sldId id="266" r:id="rId12"/>
    <p:sldId id="267" r:id="rId13"/>
    <p:sldId id="268" r:id="rId14"/>
    <p:sldId id="269"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244CC-D038-620F-47F0-031550C6D62B}" v="26" dt="2025-04-11T10:09:29.482"/>
    <p1510:client id="{9C0F840A-02C9-4C69-9960-B947CD36F8C7}" v="36" dt="2025-04-11T07:50:47.558"/>
    <p1510:client id="{D1FCFDA6-D8EC-49A4-B2FD-E9FB2F7A396B}" v="9" dt="2025-04-11T07:07:23.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4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5F79BD-921C-BBE7-CAAA-2072B740A1F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243CAE5-CDE4-E449-8E4A-6F6AA2C15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928C154-21CC-EAE3-B9F4-4D849D226705}"/>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5" name="Platshållare för sidfot 4">
            <a:extLst>
              <a:ext uri="{FF2B5EF4-FFF2-40B4-BE49-F238E27FC236}">
                <a16:creationId xmlns:a16="http://schemas.microsoft.com/office/drawing/2014/main" id="{1349F475-D0AD-6E1B-D8FA-47D92A5C0E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674B68-8546-C7ED-F43C-36281E33D2D1}"/>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30622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BD23B-AC1A-0F43-988C-5A7DDD6DE6F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35D353-C063-A89A-2FBE-C7BD73114D6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3DF7720-E618-5E3D-8029-C770D1EF0D7E}"/>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5" name="Platshållare för sidfot 4">
            <a:extLst>
              <a:ext uri="{FF2B5EF4-FFF2-40B4-BE49-F238E27FC236}">
                <a16:creationId xmlns:a16="http://schemas.microsoft.com/office/drawing/2014/main" id="{6738362F-672B-1AAE-C42B-80DB925F2A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561CEB-400A-21F0-53D7-7918B13BF42F}"/>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6840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608C2C3-7C96-4793-B24C-C5AEDD26487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0BAF5E9-42A0-A38D-852E-92A410D9CE8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B487C2-6EDF-B9B1-A448-C7E3911362E5}"/>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5" name="Platshållare för sidfot 4">
            <a:extLst>
              <a:ext uri="{FF2B5EF4-FFF2-40B4-BE49-F238E27FC236}">
                <a16:creationId xmlns:a16="http://schemas.microsoft.com/office/drawing/2014/main" id="{8AB094FF-0C01-556C-D6B7-121D1E3D8D7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A59F16-4348-238F-1FB0-9601B894FE2D}"/>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165202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710FB-2B94-06BD-49BB-5E60CD788B2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1BAFE1C-BF17-7FAA-E3FD-7EBD41F7694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F3CE59-C7B3-C661-16D7-D366F7771D75}"/>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5" name="Platshållare för sidfot 4">
            <a:extLst>
              <a:ext uri="{FF2B5EF4-FFF2-40B4-BE49-F238E27FC236}">
                <a16:creationId xmlns:a16="http://schemas.microsoft.com/office/drawing/2014/main" id="{5FD6FAD1-84D1-D702-2AD8-B1D6D151F2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9781AE-59EF-FDD2-2814-E6E677ACFB24}"/>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341620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7EF5B-B47F-280B-52A6-E9B942FD6C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B0AB743-F524-BB17-AFEB-9D57552725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2DA0C2E-6229-B798-06B6-CC1E8EE54FF9}"/>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5" name="Platshållare för sidfot 4">
            <a:extLst>
              <a:ext uri="{FF2B5EF4-FFF2-40B4-BE49-F238E27FC236}">
                <a16:creationId xmlns:a16="http://schemas.microsoft.com/office/drawing/2014/main" id="{0C1C6296-EFCA-642A-7913-07BDB875E3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E98821-C7C8-C51F-4241-EC4C69251D03}"/>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79123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C78DA-ADB9-FBE4-FAF3-FA181A26281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734F8-ADFC-8913-CD85-1FB423FFAB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47B5B76-E6EE-54B5-629B-BBE6784DF7D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2B269DA-D78B-F7EB-80C4-DCBB5C221FE2}"/>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6" name="Platshållare för sidfot 5">
            <a:extLst>
              <a:ext uri="{FF2B5EF4-FFF2-40B4-BE49-F238E27FC236}">
                <a16:creationId xmlns:a16="http://schemas.microsoft.com/office/drawing/2014/main" id="{A1A2C08F-E589-138D-67BD-A1CEB36400B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163E35-3B93-751A-250F-8FB0360BACED}"/>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88694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13D686-2C5D-2C23-017F-03C0907D2FA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9C9D8AA-293C-8A6A-8D9C-B9C11DC0E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434BE96-48C9-BC8C-D933-1E623DBD2B1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CB7E6E6-DEB5-2F44-C489-BCFE1E7B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BF864C-D26D-5896-3DD4-7AE73BA320C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CC08F5C-079B-FBFB-2581-8F512FBF7F88}"/>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8" name="Platshållare för sidfot 7">
            <a:extLst>
              <a:ext uri="{FF2B5EF4-FFF2-40B4-BE49-F238E27FC236}">
                <a16:creationId xmlns:a16="http://schemas.microsoft.com/office/drawing/2014/main" id="{51A13D7E-9017-51C4-530B-42CCE45E491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57977A9-CF8E-312A-1211-960903AEED3D}"/>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342517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F80153-2D9F-84C1-A244-106F5835B49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BED6BE1-C4DB-DC97-6057-391788927D61}"/>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4" name="Platshållare för sidfot 3">
            <a:extLst>
              <a:ext uri="{FF2B5EF4-FFF2-40B4-BE49-F238E27FC236}">
                <a16:creationId xmlns:a16="http://schemas.microsoft.com/office/drawing/2014/main" id="{429C3906-2176-CD3B-6D02-6110101CA1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41528A7-E4BD-3214-4501-DE84A04871C0}"/>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28505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630E5E-9E62-CC19-E2F5-734E495C53E9}"/>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3" name="Platshållare för sidfot 2">
            <a:extLst>
              <a:ext uri="{FF2B5EF4-FFF2-40B4-BE49-F238E27FC236}">
                <a16:creationId xmlns:a16="http://schemas.microsoft.com/office/drawing/2014/main" id="{6BE2B9D7-3FF1-6D77-DB9D-55A2716E25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2C6571B-F2D8-1205-777E-D3C7BD4F241E}"/>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40634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D6474-538A-11E7-12F3-66173DCC37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1A10D04-AF8D-E61B-7327-33A33AF2B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000B9FB-DDD9-36C2-5631-A44208F58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2226A2C-6365-796C-8483-93E48A40D14F}"/>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6" name="Platshållare för sidfot 5">
            <a:extLst>
              <a:ext uri="{FF2B5EF4-FFF2-40B4-BE49-F238E27FC236}">
                <a16:creationId xmlns:a16="http://schemas.microsoft.com/office/drawing/2014/main" id="{DDBEB71F-53C8-0E68-D61B-7823359201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D60AF1-6E29-A90E-5F32-132ECEF74778}"/>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192192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9E703E-5020-92D0-47C7-1D2F330781D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DDE18CA-8D72-2E06-6A35-0634370EF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6A97B41-EF1A-D5E3-B36C-56C877D50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7316E6-C0AC-2B13-00E2-154C0F7A8C9F}"/>
              </a:ext>
            </a:extLst>
          </p:cNvPr>
          <p:cNvSpPr>
            <a:spLocks noGrp="1"/>
          </p:cNvSpPr>
          <p:nvPr>
            <p:ph type="dt" sz="half" idx="10"/>
          </p:nvPr>
        </p:nvSpPr>
        <p:spPr/>
        <p:txBody>
          <a:bodyPr/>
          <a:lstStyle/>
          <a:p>
            <a:fld id="{0D2088D1-F963-43BC-8F20-2B3DAD56F41C}" type="datetimeFigureOut">
              <a:rPr lang="sv-SE" smtClean="0"/>
              <a:t>2025-04-11</a:t>
            </a:fld>
            <a:endParaRPr lang="sv-SE"/>
          </a:p>
        </p:txBody>
      </p:sp>
      <p:sp>
        <p:nvSpPr>
          <p:cNvPr id="6" name="Platshållare för sidfot 5">
            <a:extLst>
              <a:ext uri="{FF2B5EF4-FFF2-40B4-BE49-F238E27FC236}">
                <a16:creationId xmlns:a16="http://schemas.microsoft.com/office/drawing/2014/main" id="{E06C3515-F3E2-D1A6-7693-240BDCB4A2A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46391C-AA6E-6B5A-D074-4B7FF20719D2}"/>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421381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329E666-EB79-922C-68FC-E8E0DBCD6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39DE11B-1CCF-C666-388A-FAE0C9321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BC0082-0B46-5747-B661-590C4AAB9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2088D1-F963-43BC-8F20-2B3DAD56F41C}" type="datetimeFigureOut">
              <a:rPr lang="sv-SE" smtClean="0"/>
              <a:t>2025-04-11</a:t>
            </a:fld>
            <a:endParaRPr lang="sv-SE"/>
          </a:p>
        </p:txBody>
      </p:sp>
      <p:sp>
        <p:nvSpPr>
          <p:cNvPr id="5" name="Platshållare för sidfot 4">
            <a:extLst>
              <a:ext uri="{FF2B5EF4-FFF2-40B4-BE49-F238E27FC236}">
                <a16:creationId xmlns:a16="http://schemas.microsoft.com/office/drawing/2014/main" id="{EBF70039-96F5-1E1D-7BA7-9135F7530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16C5AEB1-96A2-C2A1-7D69-8E5CB9842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A807FE-8D50-4EAD-BEAE-066DB5F2CDB5}" type="slidenum">
              <a:rPr lang="sv-SE" smtClean="0"/>
              <a:t>‹#›</a:t>
            </a:fld>
            <a:endParaRPr lang="sv-SE"/>
          </a:p>
        </p:txBody>
      </p:sp>
    </p:spTree>
    <p:extLst>
      <p:ext uri="{BB962C8B-B14F-4D97-AF65-F5344CB8AC3E}">
        <p14:creationId xmlns:p14="http://schemas.microsoft.com/office/powerpoint/2010/main" val="3421680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4760-BC95-7A9E-E3B7-B68C08F160C8}"/>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5EBF2FF7-342B-E3C3-9B5F-1FCF9E7926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7DF18F12-48E4-6CE5-0BE1-B78B49FAB781}"/>
              </a:ext>
            </a:extLst>
          </p:cNvPr>
          <p:cNvPicPr>
            <a:picLocks noChangeAspect="1"/>
          </p:cNvPicPr>
          <p:nvPr/>
        </p:nvPicPr>
        <p:blipFill>
          <a:blip r:embed="rId3"/>
          <a:stretch>
            <a:fillRect/>
          </a:stretch>
        </p:blipFill>
        <p:spPr>
          <a:xfrm>
            <a:off x="10005039" y="822"/>
            <a:ext cx="2191778" cy="2189466"/>
          </a:xfrm>
          <a:prstGeom prst="rect">
            <a:avLst/>
          </a:prstGeom>
        </p:spPr>
      </p:pic>
      <p:sp>
        <p:nvSpPr>
          <p:cNvPr id="6" name="textruta 5">
            <a:extLst>
              <a:ext uri="{FF2B5EF4-FFF2-40B4-BE49-F238E27FC236}">
                <a16:creationId xmlns:a16="http://schemas.microsoft.com/office/drawing/2014/main" id="{B6EEC05F-2321-973D-4A7C-92BBB8A6485C}"/>
              </a:ext>
            </a:extLst>
          </p:cNvPr>
          <p:cNvSpPr txBox="1"/>
          <p:nvPr/>
        </p:nvSpPr>
        <p:spPr>
          <a:xfrm>
            <a:off x="10125075" y="2442447"/>
            <a:ext cx="1992767" cy="7294305"/>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br>
              <a:rPr lang="sv-SE" b="1" dirty="0">
                <a:solidFill>
                  <a:schemeClr val="bg1"/>
                </a:solidFill>
                <a:latin typeface="DM Sans"/>
              </a:rPr>
            </a:br>
            <a:br>
              <a:rPr lang="sv-SE" b="1" dirty="0">
                <a:solidFill>
                  <a:schemeClr val="bg1"/>
                </a:solidFill>
                <a:latin typeface="DM Sans"/>
              </a:rPr>
            </a:br>
            <a:r>
              <a:rPr lang="sv-SE" b="1" dirty="0">
                <a:solidFill>
                  <a:schemeClr val="bg1"/>
                </a:solidFill>
                <a:latin typeface="DM Sans"/>
              </a:rPr>
              <a:t>Facit:</a:t>
            </a:r>
          </a:p>
          <a:p>
            <a:pPr algn="ctr"/>
            <a:r>
              <a:rPr lang="sv-SE" b="1" dirty="0">
                <a:solidFill>
                  <a:schemeClr val="bg1"/>
                </a:solidFill>
                <a:latin typeface="DM Sans"/>
              </a:rPr>
              <a:t>1: 1</a:t>
            </a:r>
            <a:br>
              <a:rPr lang="sv-SE" b="1" dirty="0">
                <a:solidFill>
                  <a:schemeClr val="bg1"/>
                </a:solidFill>
                <a:latin typeface="DM Sans"/>
              </a:rPr>
            </a:br>
            <a:r>
              <a:rPr lang="sv-SE" b="1" dirty="0">
                <a:solidFill>
                  <a:schemeClr val="bg1"/>
                </a:solidFill>
                <a:latin typeface="DM Sans"/>
              </a:rPr>
              <a:t>2: 2</a:t>
            </a:r>
            <a:br>
              <a:rPr lang="sv-SE" b="1" dirty="0">
                <a:solidFill>
                  <a:schemeClr val="bg1"/>
                </a:solidFill>
                <a:latin typeface="DM Sans"/>
              </a:rPr>
            </a:br>
            <a:r>
              <a:rPr lang="sv-SE" b="1" dirty="0">
                <a:solidFill>
                  <a:schemeClr val="bg1"/>
                </a:solidFill>
                <a:latin typeface="DM Sans"/>
              </a:rPr>
              <a:t>3: X</a:t>
            </a:r>
            <a:br>
              <a:rPr lang="sv-SE" b="1" dirty="0">
                <a:solidFill>
                  <a:schemeClr val="bg1"/>
                </a:solidFill>
                <a:latin typeface="DM Sans"/>
              </a:rPr>
            </a:br>
            <a:r>
              <a:rPr lang="sv-SE" b="1" dirty="0">
                <a:solidFill>
                  <a:schemeClr val="bg1"/>
                </a:solidFill>
                <a:latin typeface="DM Sans"/>
              </a:rPr>
              <a:t>4: X</a:t>
            </a:r>
            <a:br>
              <a:rPr lang="sv-SE" b="1" dirty="0">
                <a:solidFill>
                  <a:schemeClr val="bg1"/>
                </a:solidFill>
                <a:latin typeface="DM Sans"/>
              </a:rPr>
            </a:br>
            <a:r>
              <a:rPr lang="sv-SE" b="1" dirty="0">
                <a:solidFill>
                  <a:schemeClr val="bg1"/>
                </a:solidFill>
                <a:latin typeface="DM Sans"/>
              </a:rPr>
              <a:t>5: 2</a:t>
            </a:r>
            <a:br>
              <a:rPr lang="sv-SE" b="1" dirty="0">
                <a:solidFill>
                  <a:schemeClr val="bg1"/>
                </a:solidFill>
                <a:latin typeface="DM Sans"/>
              </a:rPr>
            </a:br>
            <a:r>
              <a:rPr lang="sv-SE" b="1" dirty="0">
                <a:solidFill>
                  <a:schemeClr val="bg1"/>
                </a:solidFill>
                <a:latin typeface="DM Sans"/>
              </a:rPr>
              <a:t>6: 2</a:t>
            </a:r>
            <a:br>
              <a:rPr lang="sv-SE" b="1" dirty="0">
                <a:solidFill>
                  <a:schemeClr val="bg1"/>
                </a:solidFill>
                <a:latin typeface="DM Sans"/>
              </a:rPr>
            </a:br>
            <a:r>
              <a:rPr lang="sv-SE" b="1" dirty="0">
                <a:solidFill>
                  <a:schemeClr val="bg1"/>
                </a:solidFill>
                <a:latin typeface="DM Sans"/>
              </a:rPr>
              <a:t>7: 1</a:t>
            </a:r>
            <a:br>
              <a:rPr lang="sv-SE" b="1" dirty="0">
                <a:solidFill>
                  <a:schemeClr val="bg1"/>
                </a:solidFill>
                <a:latin typeface="DM Sans"/>
              </a:rPr>
            </a:br>
            <a:r>
              <a:rPr lang="sv-SE" b="1" dirty="0">
                <a:solidFill>
                  <a:schemeClr val="bg1"/>
                </a:solidFill>
                <a:latin typeface="DM Sans"/>
              </a:rPr>
              <a:t>8: 2</a:t>
            </a:r>
            <a:br>
              <a:rPr lang="sv-SE" b="1" dirty="0">
                <a:solidFill>
                  <a:schemeClr val="bg1"/>
                </a:solidFill>
                <a:latin typeface="DM Sans"/>
              </a:rPr>
            </a:br>
            <a:r>
              <a:rPr lang="sv-SE" b="1" dirty="0">
                <a:solidFill>
                  <a:schemeClr val="bg1"/>
                </a:solidFill>
                <a:latin typeface="DM Sans"/>
              </a:rPr>
              <a:t>9: X</a:t>
            </a:r>
            <a:br>
              <a:rPr lang="sv-SE" b="1" dirty="0">
                <a:solidFill>
                  <a:schemeClr val="bg1"/>
                </a:solidFill>
                <a:latin typeface="DM Sans"/>
              </a:rPr>
            </a:br>
            <a:r>
              <a:rPr lang="sv-SE" b="1" dirty="0">
                <a:solidFill>
                  <a:schemeClr val="bg1"/>
                </a:solidFill>
                <a:latin typeface="DM Sans"/>
              </a:rPr>
              <a:t>10: X</a:t>
            </a:r>
            <a:br>
              <a:rPr lang="sv-SE" b="1" dirty="0">
                <a:solidFill>
                  <a:schemeClr val="bg1"/>
                </a:solidFill>
                <a:latin typeface="DM Sans"/>
              </a:rPr>
            </a:br>
            <a:br>
              <a:rPr lang="sv-SE" b="1" dirty="0">
                <a:solidFill>
                  <a:schemeClr val="bg1"/>
                </a:solidFill>
                <a:latin typeface="DM Sans"/>
              </a:rPr>
            </a:br>
            <a:br>
              <a:rPr lang="sv-SE" b="1" dirty="0">
                <a:solidFill>
                  <a:schemeClr val="bg1"/>
                </a:solidFill>
                <a:latin typeface="DM Sans"/>
              </a:rPr>
            </a:br>
            <a:endParaRPr lang="sv-SE" b="1"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
        <p:nvSpPr>
          <p:cNvPr id="8" name="textruta 7">
            <a:extLst>
              <a:ext uri="{FF2B5EF4-FFF2-40B4-BE49-F238E27FC236}">
                <a16:creationId xmlns:a16="http://schemas.microsoft.com/office/drawing/2014/main" id="{EFD09B45-1052-6757-09C1-ECC28E2FA12A}"/>
              </a:ext>
            </a:extLst>
          </p:cNvPr>
          <p:cNvSpPr txBox="1"/>
          <p:nvPr/>
        </p:nvSpPr>
        <p:spPr>
          <a:xfrm>
            <a:off x="735105" y="697468"/>
            <a:ext cx="6096000" cy="707886"/>
          </a:xfrm>
          <a:prstGeom prst="rect">
            <a:avLst/>
          </a:prstGeom>
          <a:noFill/>
        </p:spPr>
        <p:txBody>
          <a:bodyPr wrap="square" lIns="91440" tIns="45720" rIns="91440" bIns="45720" anchor="t">
            <a:spAutoFit/>
          </a:bodyPr>
          <a:lstStyle/>
          <a:p>
            <a:pPr algn="l"/>
            <a:r>
              <a:rPr lang="sv-SE" sz="4000" b="1" dirty="0">
                <a:latin typeface="DM Sans"/>
              </a:rPr>
              <a:t>Till dig som arrangör </a:t>
            </a:r>
          </a:p>
        </p:txBody>
      </p:sp>
      <p:sp>
        <p:nvSpPr>
          <p:cNvPr id="9" name="Platshållare för innehåll 2">
            <a:extLst>
              <a:ext uri="{FF2B5EF4-FFF2-40B4-BE49-F238E27FC236}">
                <a16:creationId xmlns:a16="http://schemas.microsoft.com/office/drawing/2014/main" id="{D3FF33BD-7CF4-2CD9-9AD4-D5889710FE6B}"/>
              </a:ext>
            </a:extLst>
          </p:cNvPr>
          <p:cNvSpPr txBox="1">
            <a:spLocks/>
          </p:cNvSpPr>
          <p:nvPr/>
        </p:nvSpPr>
        <p:spPr>
          <a:xfrm>
            <a:off x="735105" y="1620935"/>
            <a:ext cx="8943976" cy="4351338"/>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SE" sz="2400" b="1" dirty="0">
              <a:latin typeface="Pilcrow Soft" panose="02060306030000020004" pitchFamily="18" charset="0"/>
            </a:endParaRPr>
          </a:p>
          <a:p>
            <a:pPr algn="l"/>
            <a:r>
              <a:rPr lang="sv-SE" sz="2400" dirty="0"/>
              <a:t>Tack för att du är med och arrangerar </a:t>
            </a:r>
            <a:r>
              <a:rPr lang="sv-SE" dirty="0"/>
              <a:t>t</a:t>
            </a:r>
            <a:r>
              <a:rPr lang="sv-SE" sz="2400" dirty="0"/>
              <a:t>ipspromenad till förmån för </a:t>
            </a:r>
            <a:r>
              <a:rPr lang="sv-SE" sz="2400" dirty="0" err="1"/>
              <a:t>Act</a:t>
            </a:r>
            <a:r>
              <a:rPr lang="sv-SE" sz="2400" dirty="0"/>
              <a:t> Svenska kyrkan! </a:t>
            </a:r>
          </a:p>
          <a:p>
            <a:pPr algn="l"/>
            <a:endParaRPr lang="sv-SE" sz="2400" dirty="0"/>
          </a:p>
          <a:p>
            <a:pPr algn="l"/>
            <a:r>
              <a:rPr lang="sv-SE" sz="2400" dirty="0"/>
              <a:t>Tipspromenaden består av tio tipsfrågor om klimat, demokrati mm. Ta gärna upp en frivillig gåva till </a:t>
            </a:r>
            <a:r>
              <a:rPr lang="sv-SE" sz="2400" dirty="0" err="1"/>
              <a:t>Act</a:t>
            </a:r>
            <a:r>
              <a:rPr lang="sv-SE" sz="2400" dirty="0"/>
              <a:t> Svenska kyrkan som deltagaravgift. </a:t>
            </a:r>
          </a:p>
          <a:p>
            <a:pPr algn="l"/>
            <a:endParaRPr lang="sv-SE" sz="2400" dirty="0"/>
          </a:p>
          <a:p>
            <a:pPr algn="l"/>
            <a:r>
              <a:rPr lang="sv-SE" sz="2400" dirty="0"/>
              <a:t>Insamling i samband med tipspromenaden ska registreras som insamlingsaktivitet i Kollekt- och betalsystemet (KOB). Om arrangemanget sker utanför församlingens verksamhet betalas pengarna in till BG/PG/</a:t>
            </a:r>
            <a:r>
              <a:rPr lang="sv-SE" sz="2400" dirty="0" err="1"/>
              <a:t>Swish</a:t>
            </a:r>
            <a:r>
              <a:rPr lang="sv-SE" sz="2400" dirty="0"/>
              <a:t> 9001223. </a:t>
            </a:r>
          </a:p>
          <a:p>
            <a:pPr algn="l"/>
            <a:endParaRPr lang="sv-SE" sz="2400" dirty="0"/>
          </a:p>
          <a:p>
            <a:pPr algn="l"/>
            <a:r>
              <a:rPr lang="sv-SE" sz="2400" dirty="0"/>
              <a:t>Undrar du något? </a:t>
            </a:r>
            <a:br>
              <a:rPr lang="sv-SE" sz="2400" dirty="0"/>
            </a:br>
            <a:r>
              <a:rPr lang="sv-SE" sz="2400" dirty="0"/>
              <a:t>Välkommen att kontakta Givarservice via telefon 010-181 93 00 eller </a:t>
            </a:r>
            <a:br>
              <a:rPr lang="sv-SE" sz="2400" dirty="0"/>
            </a:br>
            <a:r>
              <a:rPr lang="sv-SE" sz="2400" dirty="0"/>
              <a:t>e-post givarservice@svenskakyrkan.se</a:t>
            </a:r>
            <a:r>
              <a:rPr lang="sv-SE" dirty="0"/>
              <a:t>.</a:t>
            </a:r>
            <a:endParaRPr lang="sv-SE" sz="2400" dirty="0"/>
          </a:p>
          <a:p>
            <a:pPr algn="l"/>
            <a:endParaRPr lang="sv-SE" dirty="0">
              <a:latin typeface="DM Sans" pitchFamily="2" charset="0"/>
              <a:ea typeface="+mn-lt"/>
              <a:cs typeface="+mn-lt"/>
            </a:endParaRPr>
          </a:p>
          <a:p>
            <a:pPr algn="l"/>
            <a:endParaRPr lang="sv-SE" dirty="0">
              <a:ea typeface="+mn-lt"/>
              <a:cs typeface="+mn-lt"/>
            </a:endParaRPr>
          </a:p>
        </p:txBody>
      </p:sp>
      <p:sp>
        <p:nvSpPr>
          <p:cNvPr id="2" name="textruta 1">
            <a:extLst>
              <a:ext uri="{FF2B5EF4-FFF2-40B4-BE49-F238E27FC236}">
                <a16:creationId xmlns:a16="http://schemas.microsoft.com/office/drawing/2014/main" id="{1D2D50E8-A4E1-53FF-5B4C-10A67F04CBFB}"/>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Tree>
    <p:extLst>
      <p:ext uri="{BB962C8B-B14F-4D97-AF65-F5344CB8AC3E}">
        <p14:creationId xmlns:p14="http://schemas.microsoft.com/office/powerpoint/2010/main" val="27106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D2DD0-5479-9B40-77CB-9E006B9A788F}"/>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10212ED0-01BD-2393-F036-87D4576955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E8D5CD1C-B99C-199F-01B7-28D919C2C0F4}"/>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CD40D1CC-5700-E68C-E12F-840DDD3CE288}"/>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9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D1684CE1-54B4-C366-0F42-4CCE41444465}"/>
              </a:ext>
            </a:extLst>
          </p:cNvPr>
          <p:cNvSpPr txBox="1">
            <a:spLocks/>
          </p:cNvSpPr>
          <p:nvPr/>
        </p:nvSpPr>
        <p:spPr>
          <a:xfrm>
            <a:off x="735105" y="1620935"/>
            <a:ext cx="894397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a:ea typeface="+mn-lt"/>
                <a:cs typeface="+mn-lt"/>
              </a:rPr>
              <a:t>Satelliter med infraröda kameror visar på att Grönlandsisen försvinner i en oroväckande takt. Enligt den amerikanska rymdstyrelsen NASA, hur mycket skulle havsnivån globalt öka om all is smälte från Grönland? </a:t>
            </a:r>
            <a:br>
              <a:rPr lang="sv-SE" dirty="0">
                <a:latin typeface="DM Sans"/>
                <a:ea typeface="+mn-lt"/>
                <a:cs typeface="+mn-lt"/>
              </a:rPr>
            </a:br>
            <a:br>
              <a:rPr lang="sv-SE" dirty="0">
                <a:latin typeface="DM Sans" pitchFamily="2" charset="0"/>
                <a:ea typeface="+mn-lt"/>
                <a:cs typeface="+mn-lt"/>
              </a:rPr>
            </a:br>
            <a:br>
              <a:rPr lang="sv-SE" dirty="0">
                <a:latin typeface="DM Sans" pitchFamily="2" charset="0"/>
                <a:ea typeface="+mn-lt"/>
                <a:cs typeface="+mn-lt"/>
              </a:rPr>
            </a:br>
            <a:r>
              <a:rPr lang="sv-SE" dirty="0">
                <a:latin typeface="DM Sans"/>
              </a:rPr>
              <a:t>1.  Ca 1,5 meter </a:t>
            </a:r>
          </a:p>
          <a:p>
            <a:pPr algn="l"/>
            <a:endParaRPr lang="sv-SE" dirty="0">
              <a:latin typeface="DM Sans"/>
            </a:endParaRPr>
          </a:p>
          <a:p>
            <a:pPr algn="l"/>
            <a:r>
              <a:rPr lang="sv-SE" dirty="0">
                <a:latin typeface="DM Sans" pitchFamily="2" charset="0"/>
              </a:rPr>
              <a:t>X. </a:t>
            </a:r>
            <a:r>
              <a:rPr lang="sv-SE" dirty="0">
                <a:latin typeface="DM Sans" pitchFamily="2" charset="0"/>
                <a:ea typeface="+mn-lt"/>
                <a:cs typeface="+mn-lt"/>
              </a:rPr>
              <a:t>Ca 7 meter</a:t>
            </a:r>
          </a:p>
          <a:p>
            <a:pPr algn="l"/>
            <a:endParaRPr lang="sv-SE" dirty="0">
              <a:latin typeface="DM Sans" pitchFamily="2" charset="0"/>
              <a:ea typeface="+mn-lt"/>
              <a:cs typeface="+mn-lt"/>
            </a:endParaRPr>
          </a:p>
          <a:p>
            <a:pPr algn="l"/>
            <a:r>
              <a:rPr lang="sv-SE" dirty="0">
                <a:latin typeface="DM Sans" pitchFamily="2" charset="0"/>
              </a:rPr>
              <a:t>2. </a:t>
            </a:r>
            <a:r>
              <a:rPr lang="sv-SE" dirty="0">
                <a:latin typeface="DM Sans" pitchFamily="2" charset="0"/>
                <a:ea typeface="+mn-lt"/>
                <a:cs typeface="+mn-lt"/>
              </a:rPr>
              <a:t>Ca 14 meter</a:t>
            </a:r>
          </a:p>
          <a:p>
            <a:pPr algn="l"/>
            <a:endParaRPr lang="sv-SE" dirty="0">
              <a:latin typeface="DM Sans" pitchFamily="2" charset="0"/>
              <a:ea typeface="+mn-lt"/>
              <a:cs typeface="+mn-lt"/>
            </a:endParaRPr>
          </a:p>
          <a:p>
            <a:pPr algn="l"/>
            <a:endParaRPr lang="sv-SE" dirty="0">
              <a:latin typeface="DM Sans" pitchFamily="2" charset="0"/>
              <a:ea typeface="+mn-lt"/>
              <a:cs typeface="+mn-lt"/>
            </a:endParaRPr>
          </a:p>
          <a:p>
            <a:pPr algn="l"/>
            <a:endParaRPr lang="sv-SE" dirty="0">
              <a:ea typeface="+mn-lt"/>
              <a:cs typeface="+mn-lt"/>
            </a:endParaRPr>
          </a:p>
        </p:txBody>
      </p:sp>
      <p:sp>
        <p:nvSpPr>
          <p:cNvPr id="2" name="textruta 1">
            <a:extLst>
              <a:ext uri="{FF2B5EF4-FFF2-40B4-BE49-F238E27FC236}">
                <a16:creationId xmlns:a16="http://schemas.microsoft.com/office/drawing/2014/main" id="{5DC53F06-8C40-2693-1F57-F83AA1615C97}"/>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56E77DC1-6EE3-8167-85B1-A6555A9DA8FE}"/>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66782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E497-8CA4-4477-FAAE-91331D1D0D4C}"/>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A042D33E-1209-06BD-20B0-A99F6BBF2E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64DB7712-0B78-5E0F-1328-4DEBAF79FAAC}"/>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2DD4B4E0-C919-C7CB-DB6A-2D9BCAE345C2}"/>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10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87370B3D-156C-F575-6C2D-B9B1784F7569}"/>
              </a:ext>
            </a:extLst>
          </p:cNvPr>
          <p:cNvSpPr txBox="1">
            <a:spLocks/>
          </p:cNvSpPr>
          <p:nvPr/>
        </p:nvSpPr>
        <p:spPr>
          <a:xfrm>
            <a:off x="735105" y="1620935"/>
            <a:ext cx="8812307"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Svenska kyrkans mission grundandes 1874 och Lutherhjälpen 1947. År 2008 slogs SKM och LH samman, men vilket år fick de namnet </a:t>
            </a:r>
            <a:r>
              <a:rPr lang="sv-SE" dirty="0" err="1">
                <a:latin typeface="DM Sans" pitchFamily="2" charset="0"/>
                <a:ea typeface="+mn-lt"/>
                <a:cs typeface="+mn-lt"/>
              </a:rPr>
              <a:t>Act</a:t>
            </a:r>
            <a:r>
              <a:rPr lang="sv-SE" dirty="0">
                <a:latin typeface="DM Sans" pitchFamily="2" charset="0"/>
                <a:ea typeface="+mn-lt"/>
                <a:cs typeface="+mn-lt"/>
              </a:rPr>
              <a:t> Svenska kyrkan?</a:t>
            </a:r>
          </a:p>
          <a:p>
            <a:pPr algn="l"/>
            <a:endParaRPr lang="sv-SE" dirty="0">
              <a:latin typeface="DM Sans" pitchFamily="2" charset="0"/>
            </a:endParaRPr>
          </a:p>
          <a:p>
            <a:pPr marL="457200" indent="-457200" algn="l">
              <a:buAutoNum type="arabicPeriod"/>
            </a:pPr>
            <a:r>
              <a:rPr lang="sv-SE" dirty="0">
                <a:latin typeface="DM Sans" pitchFamily="2" charset="0"/>
              </a:rPr>
              <a:t>År 2007</a:t>
            </a:r>
          </a:p>
          <a:p>
            <a:pPr algn="l"/>
            <a:endParaRPr lang="sv-SE" dirty="0">
              <a:latin typeface="DM Sans" pitchFamily="2" charset="0"/>
            </a:endParaRPr>
          </a:p>
          <a:p>
            <a:pPr algn="l"/>
            <a:r>
              <a:rPr lang="sv-SE" dirty="0">
                <a:latin typeface="DM Sans" pitchFamily="2" charset="0"/>
              </a:rPr>
              <a:t>X.   År 2019</a:t>
            </a:r>
          </a:p>
          <a:p>
            <a:pPr marL="514350" indent="-514350" algn="l">
              <a:buAutoNum type="romanUcPeriod" startAt="10"/>
            </a:pPr>
            <a:endParaRPr lang="sv-SE" dirty="0">
              <a:latin typeface="DM Sans" pitchFamily="2" charset="0"/>
            </a:endParaRPr>
          </a:p>
          <a:p>
            <a:pPr algn="l"/>
            <a:r>
              <a:rPr lang="sv-SE" dirty="0">
                <a:latin typeface="DM Sans" pitchFamily="2" charset="0"/>
              </a:rPr>
              <a:t>2.   År 2022</a:t>
            </a:r>
            <a:endParaRPr lang="sv-SE" dirty="0">
              <a:latin typeface="DM Sans" pitchFamily="2" charset="0"/>
              <a:ea typeface="+mn-lt"/>
              <a:cs typeface="+mn-lt"/>
            </a:endParaRPr>
          </a:p>
          <a:p>
            <a:pPr algn="l"/>
            <a:endParaRPr lang="sv-SE" dirty="0">
              <a:ea typeface="+mn-lt"/>
              <a:cs typeface="+mn-lt"/>
            </a:endParaRPr>
          </a:p>
        </p:txBody>
      </p:sp>
      <p:sp>
        <p:nvSpPr>
          <p:cNvPr id="2" name="textruta 1">
            <a:extLst>
              <a:ext uri="{FF2B5EF4-FFF2-40B4-BE49-F238E27FC236}">
                <a16:creationId xmlns:a16="http://schemas.microsoft.com/office/drawing/2014/main" id="{0960C1C4-1E8A-D9BF-1B6F-E8618A769CC2}"/>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D4DA99AA-8923-9C5C-CE6A-115A2D77D51B}"/>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97242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F732-7AF8-8289-05AE-9A8FFA328BF4}"/>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44D1492F-5E39-7E1E-AD82-CBB888BD98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7863D306-EDC2-4FF4-6679-D4B20EC77DCE}"/>
              </a:ext>
            </a:extLst>
          </p:cNvPr>
          <p:cNvPicPr>
            <a:picLocks noChangeAspect="1"/>
          </p:cNvPicPr>
          <p:nvPr/>
        </p:nvPicPr>
        <p:blipFill>
          <a:blip r:embed="rId3"/>
          <a:stretch>
            <a:fillRect/>
          </a:stretch>
        </p:blipFill>
        <p:spPr>
          <a:xfrm>
            <a:off x="10005039" y="822"/>
            <a:ext cx="2191778" cy="2189466"/>
          </a:xfrm>
          <a:prstGeom prst="rect">
            <a:avLst/>
          </a:prstGeom>
        </p:spPr>
      </p:pic>
      <p:sp>
        <p:nvSpPr>
          <p:cNvPr id="6" name="textruta 5">
            <a:extLst>
              <a:ext uri="{FF2B5EF4-FFF2-40B4-BE49-F238E27FC236}">
                <a16:creationId xmlns:a16="http://schemas.microsoft.com/office/drawing/2014/main" id="{89E47E48-E058-5FF3-EF7D-AA5565E243CC}"/>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
        <p:nvSpPr>
          <p:cNvPr id="8" name="textruta 7">
            <a:extLst>
              <a:ext uri="{FF2B5EF4-FFF2-40B4-BE49-F238E27FC236}">
                <a16:creationId xmlns:a16="http://schemas.microsoft.com/office/drawing/2014/main" id="{44705B1C-143E-4674-346F-5D1809C014F8}"/>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1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7CFA4EAD-08F9-0645-38F6-8266F34C6D68}"/>
              </a:ext>
            </a:extLst>
          </p:cNvPr>
          <p:cNvSpPr txBox="1">
            <a:spLocks/>
          </p:cNvSpPr>
          <p:nvPr/>
        </p:nvSpPr>
        <p:spPr>
          <a:xfrm>
            <a:off x="735105" y="1620935"/>
            <a:ext cx="8943976" cy="4717112"/>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a:ea typeface="+mn-lt"/>
                <a:cs typeface="+mn-lt"/>
              </a:rPr>
              <a:t>Hur många människor beräknas enligt Förenta Nationernas klimatpanel leva i områden som är starkt sårbara för klimatförändringar?</a:t>
            </a:r>
          </a:p>
          <a:p>
            <a:pPr algn="l"/>
            <a:endParaRPr lang="sv-SE" dirty="0">
              <a:latin typeface="DM Sans" pitchFamily="2" charset="0"/>
              <a:ea typeface="+mn-lt"/>
              <a:cs typeface="+mn-lt"/>
            </a:endParaRPr>
          </a:p>
          <a:p>
            <a:pPr algn="l"/>
            <a:r>
              <a:rPr lang="sv-SE" dirty="0">
                <a:latin typeface="DM Sans" pitchFamily="2" charset="0"/>
              </a:rPr>
              <a:t>1.  </a:t>
            </a:r>
            <a:r>
              <a:rPr lang="sv-SE" dirty="0">
                <a:latin typeface="DM Sans" pitchFamily="2" charset="0"/>
                <a:ea typeface="+mn-lt"/>
                <a:cs typeface="+mn-lt"/>
              </a:rPr>
              <a:t>Cirka 3,6 miljarder</a:t>
            </a:r>
            <a:br>
              <a:rPr lang="sv-SE" dirty="0">
                <a:latin typeface="DM Sans" pitchFamily="2" charset="0"/>
                <a:ea typeface="+mn-lt"/>
                <a:cs typeface="+mn-lt"/>
              </a:rPr>
            </a:br>
            <a:endParaRPr lang="sv-SE" dirty="0">
              <a:latin typeface="DM Sans" pitchFamily="2" charset="0"/>
              <a:ea typeface="+mn-lt"/>
              <a:cs typeface="+mn-lt"/>
            </a:endParaRPr>
          </a:p>
          <a:p>
            <a:pPr algn="l"/>
            <a:r>
              <a:rPr lang="sv-SE" dirty="0">
                <a:latin typeface="DM Sans" pitchFamily="2" charset="0"/>
              </a:rPr>
              <a:t>X. </a:t>
            </a:r>
            <a:r>
              <a:rPr lang="sv-SE" dirty="0">
                <a:latin typeface="DM Sans" pitchFamily="2" charset="0"/>
                <a:ea typeface="+mn-lt"/>
                <a:cs typeface="+mn-lt"/>
              </a:rPr>
              <a:t>Cirka 3,6 miljoner</a:t>
            </a:r>
            <a:br>
              <a:rPr lang="sv-SE" dirty="0">
                <a:latin typeface="DM Sans" pitchFamily="2" charset="0"/>
                <a:ea typeface="+mn-lt"/>
                <a:cs typeface="+mn-lt"/>
              </a:rPr>
            </a:br>
            <a:endParaRPr lang="sv-SE" dirty="0">
              <a:latin typeface="DM Sans" pitchFamily="2" charset="0"/>
              <a:ea typeface="+mn-lt"/>
              <a:cs typeface="+mn-lt"/>
            </a:endParaRPr>
          </a:p>
          <a:p>
            <a:pPr algn="l"/>
            <a:r>
              <a:rPr lang="sv-SE" dirty="0">
                <a:latin typeface="DM Sans" pitchFamily="2" charset="0"/>
              </a:rPr>
              <a:t>2. </a:t>
            </a:r>
            <a:r>
              <a:rPr lang="sv-SE" dirty="0">
                <a:latin typeface="DM Sans" pitchFamily="2" charset="0"/>
                <a:ea typeface="+mn-lt"/>
                <a:cs typeface="+mn-lt"/>
              </a:rPr>
              <a:t>Cirka 360 miljoner</a:t>
            </a:r>
            <a:br>
              <a:rPr lang="sv-SE" dirty="0">
                <a:latin typeface="DM Sans" pitchFamily="2" charset="0"/>
                <a:ea typeface="+mn-lt"/>
                <a:cs typeface="+mn-lt"/>
              </a:rPr>
            </a:br>
            <a:br>
              <a:rPr lang="sv-SE" dirty="0">
                <a:latin typeface="DM Sans" pitchFamily="2" charset="0"/>
                <a:ea typeface="+mn-lt"/>
                <a:cs typeface="+mn-lt"/>
              </a:rPr>
            </a:br>
            <a:endParaRPr lang="sv-SE" dirty="0">
              <a:latin typeface="DM Sans" pitchFamily="2" charset="0"/>
              <a:ea typeface="+mn-lt"/>
              <a:cs typeface="+mn-lt"/>
            </a:endParaRPr>
          </a:p>
          <a:p>
            <a:pPr algn="l"/>
            <a:br>
              <a:rPr lang="sv-SE" dirty="0">
                <a:latin typeface="DM Sans" pitchFamily="2" charset="0"/>
                <a:ea typeface="+mn-lt"/>
                <a:cs typeface="+mn-lt"/>
              </a:rPr>
            </a:br>
            <a:endParaRPr lang="sv-SE">
              <a:latin typeface="DM Sans" pitchFamily="2" charset="0"/>
              <a:ea typeface="+mn-lt"/>
              <a:cs typeface="+mn-lt"/>
            </a:endParaRPr>
          </a:p>
          <a:p>
            <a:pPr algn="l"/>
            <a:endParaRPr lang="sv-SE" dirty="0">
              <a:latin typeface="DM Sans" pitchFamily="2" charset="0"/>
              <a:ea typeface="+mn-lt"/>
              <a:cs typeface="+mn-lt"/>
            </a:endParaRPr>
          </a:p>
          <a:p>
            <a:pPr algn="l"/>
            <a:endParaRPr lang="sv-SE" dirty="0">
              <a:ea typeface="+mn-lt"/>
              <a:cs typeface="+mn-lt"/>
            </a:endParaRPr>
          </a:p>
        </p:txBody>
      </p:sp>
      <p:sp>
        <p:nvSpPr>
          <p:cNvPr id="2" name="textruta 1">
            <a:extLst>
              <a:ext uri="{FF2B5EF4-FFF2-40B4-BE49-F238E27FC236}">
                <a16:creationId xmlns:a16="http://schemas.microsoft.com/office/drawing/2014/main" id="{546C6800-00E6-A3F9-D6FD-529BE737B5C4}"/>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Tree>
    <p:extLst>
      <p:ext uri="{BB962C8B-B14F-4D97-AF65-F5344CB8AC3E}">
        <p14:creationId xmlns:p14="http://schemas.microsoft.com/office/powerpoint/2010/main" val="129537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EAEFC-CD60-D78A-E732-261A6BD6E7C5}"/>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1C7AD85E-8928-3F1E-41E9-456781E79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B0CB8C92-7068-B740-302A-66FD71C5D59E}"/>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6C8A38B0-A9E3-BB01-DDCD-76712A019A6F}"/>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2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762AB850-5722-8863-A8A8-E3687373EE70}"/>
              </a:ext>
            </a:extLst>
          </p:cNvPr>
          <p:cNvSpPr txBox="1">
            <a:spLocks/>
          </p:cNvSpPr>
          <p:nvPr/>
        </p:nvSpPr>
        <p:spPr>
          <a:xfrm>
            <a:off x="735105" y="1620935"/>
            <a:ext cx="894397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Vilka drabbas hårdast av klimatförändringarna?</a:t>
            </a:r>
          </a:p>
          <a:p>
            <a:pPr algn="l"/>
            <a:endParaRPr lang="sv-SE" dirty="0">
              <a:latin typeface="DM Sans" pitchFamily="2" charset="0"/>
              <a:ea typeface="+mn-lt"/>
              <a:cs typeface="+mn-lt"/>
            </a:endParaRPr>
          </a:p>
          <a:p>
            <a:pPr algn="l"/>
            <a:r>
              <a:rPr lang="sv-SE" dirty="0">
                <a:latin typeface="DM Sans" pitchFamily="2" charset="0"/>
                <a:ea typeface="+mn-lt"/>
                <a:cs typeface="+mn-lt"/>
              </a:rPr>
              <a:t>1.  Främst de rikaste länderna eftersom kostnaderna för att reparera skadorna blir så mycket dyrare. </a:t>
            </a:r>
            <a:br>
              <a:rPr lang="sv-SE" dirty="0">
                <a:latin typeface="DM Sans" pitchFamily="2" charset="0"/>
                <a:ea typeface="+mn-lt"/>
                <a:cs typeface="+mn-lt"/>
              </a:rPr>
            </a:br>
            <a:endParaRPr lang="sv-SE" dirty="0">
              <a:latin typeface="DM Sans" pitchFamily="2" charset="0"/>
              <a:ea typeface="+mn-lt"/>
              <a:cs typeface="+mn-lt"/>
            </a:endParaRPr>
          </a:p>
          <a:p>
            <a:pPr algn="l"/>
            <a:r>
              <a:rPr lang="sv-SE" dirty="0">
                <a:latin typeface="DM Sans"/>
              </a:rPr>
              <a:t>X. Främst arbetande män, då de utsätts för störst risker och påfrestningar i sitt dagliga arbete.</a:t>
            </a:r>
            <a:br>
              <a:rPr lang="sv-SE" dirty="0">
                <a:latin typeface="DM Sans" pitchFamily="2" charset="0"/>
              </a:rPr>
            </a:br>
            <a:endParaRPr lang="sv-SE" dirty="0">
              <a:latin typeface="DM Sans" pitchFamily="2" charset="0"/>
            </a:endParaRPr>
          </a:p>
          <a:p>
            <a:pPr algn="l"/>
            <a:r>
              <a:rPr lang="sv-SE" dirty="0">
                <a:latin typeface="DM Sans" pitchFamily="2" charset="0"/>
              </a:rPr>
              <a:t>2. </a:t>
            </a:r>
            <a:r>
              <a:rPr lang="sv-SE" dirty="0">
                <a:latin typeface="DM Sans" pitchFamily="2" charset="0"/>
                <a:ea typeface="+mn-lt"/>
                <a:cs typeface="+mn-lt"/>
              </a:rPr>
              <a:t>Främst kvinnor och barn i de allra fattigaste länderna, då de är sårbarast för klimatförändringarnas konsekvenser. </a:t>
            </a:r>
            <a:endParaRPr lang="sv-SE" dirty="0">
              <a:ea typeface="+mn-lt"/>
              <a:cs typeface="+mn-lt"/>
            </a:endParaRPr>
          </a:p>
        </p:txBody>
      </p:sp>
      <p:sp>
        <p:nvSpPr>
          <p:cNvPr id="2" name="textruta 1">
            <a:extLst>
              <a:ext uri="{FF2B5EF4-FFF2-40B4-BE49-F238E27FC236}">
                <a16:creationId xmlns:a16="http://schemas.microsoft.com/office/drawing/2014/main" id="{E116D8E4-C52D-BEA7-C5E0-DC370E8B310D}"/>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DEC2728F-5804-871B-2268-612587AA310D}"/>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357484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8AA6A-7BE9-7098-8299-14A251798CA9}"/>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F2EDA0B9-6FAE-3CB2-FD0D-F5E06A9F44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4994AA26-194A-57CC-1367-2E9875465B72}"/>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DBBA45D8-DE62-0608-6FEA-C84B00372285}"/>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3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FCF60450-0BB5-41D8-E38E-5AF21C1E3BC9}"/>
              </a:ext>
            </a:extLst>
          </p:cNvPr>
          <p:cNvSpPr txBox="1">
            <a:spLocks/>
          </p:cNvSpPr>
          <p:nvPr/>
        </p:nvSpPr>
        <p:spPr>
          <a:xfrm>
            <a:off x="735105" y="1620935"/>
            <a:ext cx="8943976" cy="4609536"/>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Som kristna är vi kallade till att sträva efter rättvisa och stödja de förtryckta, exempelvis i Jesaja 1:16-18. </a:t>
            </a:r>
            <a:br>
              <a:rPr lang="sv-SE" dirty="0">
                <a:latin typeface="DM Sans" pitchFamily="2" charset="0"/>
                <a:ea typeface="+mn-lt"/>
                <a:cs typeface="+mn-lt"/>
              </a:rPr>
            </a:br>
            <a:r>
              <a:rPr lang="sv-SE" dirty="0">
                <a:latin typeface="DM Sans" pitchFamily="2" charset="0"/>
                <a:ea typeface="+mn-lt"/>
                <a:cs typeface="+mn-lt"/>
              </a:rPr>
              <a:t>Vad är klimaträttvisa?</a:t>
            </a:r>
          </a:p>
          <a:p>
            <a:pPr algn="l"/>
            <a:endParaRPr lang="sv-SE" dirty="0">
              <a:latin typeface="DM Sans" pitchFamily="2" charset="0"/>
              <a:ea typeface="+mn-lt"/>
              <a:cs typeface="+mn-lt"/>
            </a:endParaRPr>
          </a:p>
          <a:p>
            <a:pPr algn="l"/>
            <a:r>
              <a:rPr lang="sv-SE" dirty="0">
                <a:latin typeface="DM Sans" pitchFamily="2" charset="0"/>
                <a:ea typeface="+mn-lt"/>
                <a:cs typeface="+mn-lt"/>
              </a:rPr>
              <a:t>1. De länder som är mest framgångsrika i klimatarbetet har ofta mest kunskap. De länder som inte har kommit lika långt bör bidra ekonomiskt så att de mer framgångsrika kan fortsätta sin gröna omställning.</a:t>
            </a:r>
            <a:br>
              <a:rPr lang="sv-SE" dirty="0">
                <a:latin typeface="DM Sans" pitchFamily="2" charset="0"/>
                <a:ea typeface="+mn-lt"/>
                <a:cs typeface="+mn-lt"/>
              </a:rPr>
            </a:br>
            <a:endParaRPr lang="sv-SE" dirty="0">
              <a:latin typeface="DM Sans" pitchFamily="2" charset="0"/>
              <a:ea typeface="+mn-lt"/>
              <a:cs typeface="+mn-lt"/>
            </a:endParaRPr>
          </a:p>
          <a:p>
            <a:pPr algn="l"/>
            <a:r>
              <a:rPr lang="sv-SE" dirty="0">
                <a:latin typeface="DM Sans" pitchFamily="2" charset="0"/>
              </a:rPr>
              <a:t>X. De länder som är minst ansvariga för klimatförändringarna är oftast de som lider mest av dess konsekvenser. Rättvisa måste inkluderas i det globala klimatarbetet.</a:t>
            </a:r>
            <a:br>
              <a:rPr lang="sv-SE" dirty="0">
                <a:latin typeface="DM Sans" pitchFamily="2" charset="0"/>
              </a:rPr>
            </a:br>
            <a:endParaRPr lang="sv-SE" dirty="0">
              <a:latin typeface="DM Sans" pitchFamily="2" charset="0"/>
            </a:endParaRPr>
          </a:p>
          <a:p>
            <a:pPr algn="l"/>
            <a:r>
              <a:rPr lang="sv-SE" dirty="0">
                <a:latin typeface="DM Sans" pitchFamily="2" charset="0"/>
              </a:rPr>
              <a:t>2. </a:t>
            </a:r>
            <a:r>
              <a:rPr lang="sv-SE" dirty="0">
                <a:latin typeface="DM Sans" pitchFamily="2" charset="0"/>
                <a:ea typeface="+mn-lt"/>
                <a:cs typeface="+mn-lt"/>
              </a:rPr>
              <a:t>Jorden och klimatet kan hantera växthusgaser på egen hand. Vi behöver därför inte minska människans utsläpp av växthusgaser.</a:t>
            </a:r>
          </a:p>
          <a:p>
            <a:pPr algn="l"/>
            <a:endParaRPr lang="sv-SE" dirty="0">
              <a:ea typeface="+mn-lt"/>
              <a:cs typeface="+mn-lt"/>
            </a:endParaRPr>
          </a:p>
        </p:txBody>
      </p:sp>
      <p:sp>
        <p:nvSpPr>
          <p:cNvPr id="2" name="textruta 1">
            <a:extLst>
              <a:ext uri="{FF2B5EF4-FFF2-40B4-BE49-F238E27FC236}">
                <a16:creationId xmlns:a16="http://schemas.microsoft.com/office/drawing/2014/main" id="{657F7531-4148-BED1-86E0-5A5F9B9B9B7C}"/>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FB7D0DAC-E594-8B52-BCCF-212922E6DBB6}"/>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58740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08F4-F142-D81D-1838-BA30F2EA0F58}"/>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404D8F18-ED91-5447-C541-E316AE7208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BC7D8F1D-6849-B38D-16BE-2490BFC22851}"/>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05D543A6-D201-0AC6-CBC2-2CA2AB3A8ABB}"/>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4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B38F24B3-66F7-0113-278F-6C011B92C63E}"/>
              </a:ext>
            </a:extLst>
          </p:cNvPr>
          <p:cNvSpPr txBox="1">
            <a:spLocks/>
          </p:cNvSpPr>
          <p:nvPr/>
        </p:nvSpPr>
        <p:spPr>
          <a:xfrm>
            <a:off x="735105" y="1620935"/>
            <a:ext cx="894397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När var det senast svält i Sverige?</a:t>
            </a:r>
          </a:p>
          <a:p>
            <a:pPr algn="l"/>
            <a:r>
              <a:rPr lang="sv-SE" dirty="0">
                <a:latin typeface="DM Sans" pitchFamily="2" charset="0"/>
                <a:ea typeface="+mn-lt"/>
                <a:cs typeface="+mn-lt"/>
              </a:rPr>
              <a:t> </a:t>
            </a:r>
            <a:endParaRPr lang="sv-SE" dirty="0">
              <a:latin typeface="DM Sans" pitchFamily="2" charset="0"/>
            </a:endParaRPr>
          </a:p>
          <a:p>
            <a:pPr algn="l"/>
            <a:r>
              <a:rPr lang="sv-SE" dirty="0">
                <a:latin typeface="DM Sans" pitchFamily="2" charset="0"/>
              </a:rPr>
              <a:t>1.  På 1930-talet </a:t>
            </a:r>
            <a:br>
              <a:rPr lang="sv-SE" dirty="0">
                <a:latin typeface="DM Sans" pitchFamily="2" charset="0"/>
              </a:rPr>
            </a:br>
            <a:endParaRPr lang="sv-SE" dirty="0">
              <a:latin typeface="DM Sans" pitchFamily="2" charset="0"/>
            </a:endParaRPr>
          </a:p>
          <a:p>
            <a:pPr algn="l"/>
            <a:r>
              <a:rPr lang="sv-SE" dirty="0">
                <a:latin typeface="DM Sans" pitchFamily="2" charset="0"/>
              </a:rPr>
              <a:t>X. </a:t>
            </a:r>
            <a:r>
              <a:rPr lang="sv-SE" dirty="0">
                <a:latin typeface="DM Sans" pitchFamily="2" charset="0"/>
                <a:ea typeface="+mn-lt"/>
                <a:cs typeface="+mn-lt"/>
              </a:rPr>
              <a:t>På 1860-talet</a:t>
            </a:r>
            <a:br>
              <a:rPr lang="sv-SE" dirty="0">
                <a:latin typeface="DM Sans" pitchFamily="2" charset="0"/>
                <a:ea typeface="+mn-lt"/>
                <a:cs typeface="+mn-lt"/>
              </a:rPr>
            </a:br>
            <a:endParaRPr lang="sv-SE" dirty="0">
              <a:latin typeface="DM Sans" pitchFamily="2" charset="0"/>
              <a:ea typeface="+mn-lt"/>
              <a:cs typeface="+mn-lt"/>
            </a:endParaRPr>
          </a:p>
          <a:p>
            <a:pPr algn="l"/>
            <a:r>
              <a:rPr lang="sv-SE" dirty="0">
                <a:latin typeface="DM Sans" pitchFamily="2" charset="0"/>
              </a:rPr>
              <a:t>2. </a:t>
            </a:r>
            <a:r>
              <a:rPr lang="sv-SE" dirty="0">
                <a:latin typeface="DM Sans" pitchFamily="2" charset="0"/>
                <a:ea typeface="+mn-lt"/>
                <a:cs typeface="+mn-lt"/>
              </a:rPr>
              <a:t>På 1810-talet</a:t>
            </a:r>
          </a:p>
          <a:p>
            <a:pPr algn="l"/>
            <a:endParaRPr lang="sv-SE" dirty="0">
              <a:latin typeface="DM Sans" pitchFamily="2" charset="0"/>
              <a:ea typeface="+mn-lt"/>
              <a:cs typeface="+mn-lt"/>
            </a:endParaRPr>
          </a:p>
          <a:p>
            <a:pPr algn="l"/>
            <a:endParaRPr lang="sv-SE" dirty="0">
              <a:ea typeface="+mn-lt"/>
              <a:cs typeface="+mn-lt"/>
            </a:endParaRPr>
          </a:p>
        </p:txBody>
      </p:sp>
      <p:sp>
        <p:nvSpPr>
          <p:cNvPr id="2" name="textruta 1">
            <a:extLst>
              <a:ext uri="{FF2B5EF4-FFF2-40B4-BE49-F238E27FC236}">
                <a16:creationId xmlns:a16="http://schemas.microsoft.com/office/drawing/2014/main" id="{AA3EFD18-3265-DC77-7E24-C3A92893F51B}"/>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5521C07E-F5E8-0595-4347-43D0BBFAFFDC}"/>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261538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468C-33F7-8ADD-7C5C-F295AE740F48}"/>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5555B841-C29A-1A89-7FF5-39A415B618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6B9DE221-9D42-EFAF-BE03-5FD9469C8E37}"/>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2DC274AB-C0EC-60FC-F17C-36456345D4BD}"/>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5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DB184414-4E8B-C9D8-5A2A-FACEDF4D4923}"/>
              </a:ext>
            </a:extLst>
          </p:cNvPr>
          <p:cNvSpPr txBox="1">
            <a:spLocks/>
          </p:cNvSpPr>
          <p:nvPr/>
        </p:nvSpPr>
        <p:spPr>
          <a:xfrm>
            <a:off x="735105" y="1620935"/>
            <a:ext cx="894397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Enligt skapelseberättelsen ska vi vårda Guds skapelse och Jesus vill att vi följer honom och kämpar för allas lika värde. Svenska kyrkan har därför tagit fram Färdplanen för klimatet, och bestämt att följa Jesus längs den, för att bli klimatneutrala år:</a:t>
            </a:r>
            <a:br>
              <a:rPr lang="sv-SE" dirty="0">
                <a:latin typeface="DM Sans" pitchFamily="2" charset="0"/>
                <a:ea typeface="+mn-lt"/>
                <a:cs typeface="+mn-lt"/>
              </a:rPr>
            </a:br>
            <a:endParaRPr lang="sv-SE" dirty="0">
              <a:latin typeface="DM Sans" pitchFamily="2" charset="0"/>
            </a:endParaRPr>
          </a:p>
          <a:p>
            <a:pPr algn="l"/>
            <a:r>
              <a:rPr lang="sv-SE" dirty="0">
                <a:latin typeface="DM Sans" pitchFamily="2" charset="0"/>
              </a:rPr>
              <a:t>1.  2040</a:t>
            </a:r>
            <a:br>
              <a:rPr lang="sv-SE" dirty="0">
                <a:latin typeface="DM Sans" pitchFamily="2" charset="0"/>
              </a:rPr>
            </a:br>
            <a:endParaRPr lang="sv-SE" dirty="0">
              <a:latin typeface="DM Sans" pitchFamily="2" charset="0"/>
            </a:endParaRPr>
          </a:p>
          <a:p>
            <a:pPr algn="l"/>
            <a:r>
              <a:rPr lang="sv-SE" dirty="0">
                <a:latin typeface="DM Sans" pitchFamily="2" charset="0"/>
              </a:rPr>
              <a:t>X. 2035</a:t>
            </a:r>
            <a:br>
              <a:rPr lang="sv-SE" dirty="0">
                <a:latin typeface="DM Sans" pitchFamily="2" charset="0"/>
              </a:rPr>
            </a:br>
            <a:endParaRPr lang="sv-SE" dirty="0">
              <a:latin typeface="DM Sans" pitchFamily="2" charset="0"/>
            </a:endParaRPr>
          </a:p>
          <a:p>
            <a:pPr algn="l"/>
            <a:r>
              <a:rPr lang="sv-SE" dirty="0">
                <a:latin typeface="DM Sans" pitchFamily="2" charset="0"/>
              </a:rPr>
              <a:t>2. </a:t>
            </a:r>
            <a:r>
              <a:rPr lang="sv-SE" dirty="0">
                <a:latin typeface="DM Sans" pitchFamily="2" charset="0"/>
                <a:ea typeface="+mn-lt"/>
                <a:cs typeface="+mn-lt"/>
              </a:rPr>
              <a:t>2030</a:t>
            </a:r>
          </a:p>
          <a:p>
            <a:pPr algn="l"/>
            <a:endParaRPr lang="sv-SE" dirty="0">
              <a:latin typeface="DM Sans" pitchFamily="2" charset="0"/>
              <a:ea typeface="+mn-lt"/>
              <a:cs typeface="+mn-lt"/>
            </a:endParaRPr>
          </a:p>
          <a:p>
            <a:pPr algn="l"/>
            <a:endParaRPr lang="sv-SE" dirty="0">
              <a:ea typeface="+mn-lt"/>
              <a:cs typeface="+mn-lt"/>
            </a:endParaRPr>
          </a:p>
        </p:txBody>
      </p:sp>
      <p:sp>
        <p:nvSpPr>
          <p:cNvPr id="2" name="textruta 1">
            <a:extLst>
              <a:ext uri="{FF2B5EF4-FFF2-40B4-BE49-F238E27FC236}">
                <a16:creationId xmlns:a16="http://schemas.microsoft.com/office/drawing/2014/main" id="{BDDFBDA1-F0B9-9362-36B4-23761E88C7B9}"/>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1BB1AF6F-530F-5AF9-064C-D752E54C03CC}"/>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196191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F6BD-D8EB-3E21-C41F-E869025BD9AB}"/>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0C510B0C-D7A4-1E0C-E27C-278B1AF675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5DE91DEB-25C4-8C54-3ABD-5CF3FCF9A77E}"/>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243915C4-44AB-5CC7-3DB7-A33AB1702710}"/>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6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6E5057D1-E669-17DA-2536-552F43415893}"/>
              </a:ext>
            </a:extLst>
          </p:cNvPr>
          <p:cNvSpPr txBox="1">
            <a:spLocks/>
          </p:cNvSpPr>
          <p:nvPr/>
        </p:nvSpPr>
        <p:spPr>
          <a:xfrm>
            <a:off x="735105" y="1620935"/>
            <a:ext cx="9235536" cy="4351338"/>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Enligt det årliga demokratiindexet går utvecklingen för människors demokratiska fri- och rättigheter tillbaka. Hur många procent av världens befolkning lever i fullständiga demokratier?</a:t>
            </a:r>
          </a:p>
          <a:p>
            <a:pPr algn="l"/>
            <a:endParaRPr lang="sv-SE" dirty="0">
              <a:latin typeface="DM Sans" pitchFamily="2" charset="0"/>
              <a:ea typeface="+mn-lt"/>
              <a:cs typeface="+mn-lt"/>
            </a:endParaRPr>
          </a:p>
          <a:p>
            <a:pPr algn="l"/>
            <a:r>
              <a:rPr lang="sv-SE" dirty="0">
                <a:latin typeface="DM Sans" pitchFamily="2" charset="0"/>
              </a:rPr>
              <a:t>1.  Ca 38 % </a:t>
            </a:r>
            <a:br>
              <a:rPr lang="sv-SE" dirty="0">
                <a:latin typeface="DM Sans" pitchFamily="2" charset="0"/>
              </a:rPr>
            </a:br>
            <a:endParaRPr lang="sv-SE" dirty="0">
              <a:latin typeface="DM Sans" pitchFamily="2" charset="0"/>
            </a:endParaRPr>
          </a:p>
          <a:p>
            <a:pPr algn="l"/>
            <a:r>
              <a:rPr lang="sv-SE" dirty="0">
                <a:latin typeface="DM Sans" pitchFamily="2" charset="0"/>
              </a:rPr>
              <a:t>X. Ca 28 %</a:t>
            </a:r>
            <a:br>
              <a:rPr lang="sv-SE" dirty="0">
                <a:latin typeface="DM Sans" pitchFamily="2" charset="0"/>
              </a:rPr>
            </a:br>
            <a:endParaRPr lang="sv-SE" dirty="0">
              <a:latin typeface="DM Sans" pitchFamily="2" charset="0"/>
            </a:endParaRPr>
          </a:p>
          <a:p>
            <a:pPr algn="l"/>
            <a:r>
              <a:rPr lang="sv-SE" dirty="0">
                <a:latin typeface="DM Sans" pitchFamily="2" charset="0"/>
              </a:rPr>
              <a:t>2. </a:t>
            </a:r>
            <a:r>
              <a:rPr lang="sv-SE" dirty="0">
                <a:latin typeface="DM Sans" pitchFamily="2" charset="0"/>
                <a:ea typeface="+mn-lt"/>
                <a:cs typeface="+mn-lt"/>
              </a:rPr>
              <a:t>Ca 8 %</a:t>
            </a:r>
          </a:p>
          <a:p>
            <a:pPr algn="l"/>
            <a:endParaRPr lang="sv-SE" dirty="0">
              <a:latin typeface="DM Sans" pitchFamily="2" charset="0"/>
              <a:ea typeface="+mn-lt"/>
              <a:cs typeface="+mn-lt"/>
            </a:endParaRPr>
          </a:p>
          <a:p>
            <a:pPr algn="l"/>
            <a:r>
              <a:rPr lang="sv-SE" dirty="0">
                <a:latin typeface="DM Sans" pitchFamily="2" charset="0"/>
                <a:ea typeface="+mn-lt"/>
                <a:cs typeface="+mn-lt"/>
              </a:rPr>
              <a:t>Källa: www.democracywithoutborders.org</a:t>
            </a:r>
          </a:p>
          <a:p>
            <a:pPr algn="l"/>
            <a:endParaRPr lang="sv-SE" dirty="0">
              <a:ea typeface="+mn-lt"/>
              <a:cs typeface="+mn-lt"/>
            </a:endParaRPr>
          </a:p>
        </p:txBody>
      </p:sp>
      <p:sp>
        <p:nvSpPr>
          <p:cNvPr id="2" name="textruta 1">
            <a:extLst>
              <a:ext uri="{FF2B5EF4-FFF2-40B4-BE49-F238E27FC236}">
                <a16:creationId xmlns:a16="http://schemas.microsoft.com/office/drawing/2014/main" id="{5CE44C5D-1F31-F4F5-9002-148830F73F5F}"/>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ED68981E-5DF8-8A05-8E48-A53A3D613FD6}"/>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246297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D570-BD4D-49BA-B0FF-BA16C05D4AEC}"/>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58D5BDA9-D194-2979-DB3B-F59211AE6F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6A64E767-7FD7-7CE3-4C50-8F5BE8C8A107}"/>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D9913D12-1E67-3728-70A9-5EADED7C5FAE}"/>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7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703119F8-1B5D-BD7D-9BFA-E93F1AADF8FD}"/>
              </a:ext>
            </a:extLst>
          </p:cNvPr>
          <p:cNvSpPr txBox="1">
            <a:spLocks/>
          </p:cNvSpPr>
          <p:nvPr/>
        </p:nvSpPr>
        <p:spPr>
          <a:xfrm>
            <a:off x="735105" y="1620935"/>
            <a:ext cx="894397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Enligt flera studier är Golfströmmen hotad av att vattnet i Atlanten blir allt varmare på grund av klimatförändringarna. Hur skulle klimatet i Sverige förändras om Golfströmmen försvinner? </a:t>
            </a:r>
            <a:br>
              <a:rPr lang="sv-SE" dirty="0">
                <a:latin typeface="DM Sans" pitchFamily="2" charset="0"/>
                <a:ea typeface="+mn-lt"/>
                <a:cs typeface="+mn-lt"/>
              </a:rPr>
            </a:br>
            <a:endParaRPr lang="sv-SE" dirty="0">
              <a:latin typeface="DM Sans" pitchFamily="2" charset="0"/>
            </a:endParaRPr>
          </a:p>
          <a:p>
            <a:pPr algn="l"/>
            <a:r>
              <a:rPr lang="sv-SE" dirty="0">
                <a:latin typeface="DM Sans"/>
              </a:rPr>
              <a:t>1.  Det kommer att bli mycket kallare i Sverige </a:t>
            </a:r>
          </a:p>
          <a:p>
            <a:pPr algn="l"/>
            <a:endParaRPr lang="sv-SE" dirty="0">
              <a:latin typeface="DM Sans"/>
            </a:endParaRPr>
          </a:p>
          <a:p>
            <a:pPr algn="l"/>
            <a:r>
              <a:rPr lang="sv-SE" dirty="0">
                <a:latin typeface="DM Sans" pitchFamily="2" charset="0"/>
              </a:rPr>
              <a:t>X. Vi påverkas inte av Golfströmmen eftersom vårt närmaste vatten är Östersjön </a:t>
            </a:r>
            <a:br>
              <a:rPr lang="sv-SE" dirty="0">
                <a:latin typeface="DM Sans" pitchFamily="2" charset="0"/>
              </a:rPr>
            </a:br>
            <a:endParaRPr lang="sv-SE" dirty="0">
              <a:latin typeface="DM Sans" pitchFamily="2" charset="0"/>
            </a:endParaRPr>
          </a:p>
          <a:p>
            <a:pPr algn="l"/>
            <a:r>
              <a:rPr lang="sv-SE" dirty="0">
                <a:latin typeface="DM Sans" pitchFamily="2" charset="0"/>
              </a:rPr>
              <a:t>2. Det kommer att bli mycket varmare i Sverige</a:t>
            </a:r>
            <a:endParaRPr lang="sv-SE" dirty="0">
              <a:ea typeface="+mn-lt"/>
              <a:cs typeface="+mn-lt"/>
            </a:endParaRPr>
          </a:p>
        </p:txBody>
      </p:sp>
      <p:sp>
        <p:nvSpPr>
          <p:cNvPr id="2" name="textruta 1">
            <a:extLst>
              <a:ext uri="{FF2B5EF4-FFF2-40B4-BE49-F238E27FC236}">
                <a16:creationId xmlns:a16="http://schemas.microsoft.com/office/drawing/2014/main" id="{4B9446FE-84A7-D767-8678-5264525D41DA}"/>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3C790CB2-6602-F4EC-AD8A-5E438F8A65C5}"/>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345284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84F80-B491-D238-D95C-21C5E6C34AA1}"/>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6C70C24A-10FF-2C3B-0929-13308BC594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9D71F37D-06E0-1E77-5246-1839884BC6C8}"/>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74FE7904-8085-2C4C-463E-043B79EA12F1}"/>
              </a:ext>
            </a:extLst>
          </p:cNvPr>
          <p:cNvSpPr txBox="1"/>
          <p:nvPr/>
        </p:nvSpPr>
        <p:spPr>
          <a:xfrm>
            <a:off x="735105" y="697468"/>
            <a:ext cx="6096000" cy="707886"/>
          </a:xfrm>
          <a:prstGeom prst="rect">
            <a:avLst/>
          </a:prstGeom>
          <a:noFill/>
        </p:spPr>
        <p:txBody>
          <a:bodyPr wrap="square">
            <a:spAutoFit/>
          </a:bodyPr>
          <a:lstStyle/>
          <a:p>
            <a:r>
              <a:rPr lang="sv-SE" sz="4000" b="1" dirty="0">
                <a:latin typeface="DM Sans" pitchFamily="2" charset="0"/>
              </a:rPr>
              <a:t>Fråga 8 </a:t>
            </a:r>
            <a:endParaRPr lang="sv-SE" sz="4000" dirty="0">
              <a:latin typeface="DM Sans" pitchFamily="2" charset="0"/>
            </a:endParaRPr>
          </a:p>
        </p:txBody>
      </p:sp>
      <p:sp>
        <p:nvSpPr>
          <p:cNvPr id="9" name="Platshållare för innehåll 2">
            <a:extLst>
              <a:ext uri="{FF2B5EF4-FFF2-40B4-BE49-F238E27FC236}">
                <a16:creationId xmlns:a16="http://schemas.microsoft.com/office/drawing/2014/main" id="{73B399BE-D25E-4E1A-AFD6-B7D6097CE98E}"/>
              </a:ext>
            </a:extLst>
          </p:cNvPr>
          <p:cNvSpPr txBox="1">
            <a:spLocks/>
          </p:cNvSpPr>
          <p:nvPr/>
        </p:nvSpPr>
        <p:spPr>
          <a:xfrm>
            <a:off x="735105" y="1620935"/>
            <a:ext cx="894397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dirty="0">
                <a:latin typeface="DM Sans" pitchFamily="2" charset="0"/>
                <a:ea typeface="+mn-lt"/>
                <a:cs typeface="+mn-lt"/>
              </a:rPr>
              <a:t>Världen är globalt sett varmare än förindustriell tid. Vilken temperaturökning har världssamfundet bestämt att vi ska hålla oss inom?</a:t>
            </a:r>
          </a:p>
          <a:p>
            <a:pPr algn="l"/>
            <a:endParaRPr lang="sv-SE" dirty="0">
              <a:latin typeface="DM Sans" pitchFamily="2" charset="0"/>
            </a:endParaRPr>
          </a:p>
          <a:p>
            <a:pPr algn="l"/>
            <a:r>
              <a:rPr lang="sv-SE" dirty="0">
                <a:latin typeface="DM Sans" pitchFamily="2" charset="0"/>
              </a:rPr>
              <a:t>1.   3 graders uppvärmning jämfört med förindustriell tid </a:t>
            </a:r>
          </a:p>
          <a:p>
            <a:pPr algn="l"/>
            <a:endParaRPr lang="sv-SE" dirty="0">
              <a:latin typeface="DM Sans" pitchFamily="2" charset="0"/>
            </a:endParaRPr>
          </a:p>
          <a:p>
            <a:pPr algn="l"/>
            <a:r>
              <a:rPr lang="sv-SE" dirty="0">
                <a:latin typeface="DM Sans" pitchFamily="2" charset="0"/>
              </a:rPr>
              <a:t>X.  </a:t>
            </a:r>
            <a:r>
              <a:rPr lang="sv-SE" dirty="0">
                <a:latin typeface="DM Sans" pitchFamily="2" charset="0"/>
                <a:ea typeface="+mn-lt"/>
                <a:cs typeface="+mn-lt"/>
              </a:rPr>
              <a:t>2 graders uppvärmning jämfört med förindustriell tid </a:t>
            </a:r>
          </a:p>
          <a:p>
            <a:pPr algn="l"/>
            <a:endParaRPr lang="sv-SE" dirty="0">
              <a:latin typeface="DM Sans" pitchFamily="2" charset="0"/>
              <a:ea typeface="+mn-lt"/>
              <a:cs typeface="+mn-lt"/>
            </a:endParaRPr>
          </a:p>
          <a:p>
            <a:pPr algn="l"/>
            <a:r>
              <a:rPr lang="sv-SE" dirty="0">
                <a:latin typeface="DM Sans" pitchFamily="2" charset="0"/>
              </a:rPr>
              <a:t>2.  </a:t>
            </a:r>
            <a:r>
              <a:rPr lang="sv-SE" dirty="0">
                <a:latin typeface="DM Sans" pitchFamily="2" charset="0"/>
                <a:ea typeface="+mn-lt"/>
                <a:cs typeface="+mn-lt"/>
              </a:rPr>
              <a:t>1,5 graders uppvärmning jämfört med förindustriell tid </a:t>
            </a:r>
          </a:p>
          <a:p>
            <a:pPr algn="l"/>
            <a:endParaRPr lang="sv-SE" dirty="0">
              <a:ea typeface="+mn-lt"/>
              <a:cs typeface="+mn-lt"/>
            </a:endParaRPr>
          </a:p>
        </p:txBody>
      </p:sp>
      <p:sp>
        <p:nvSpPr>
          <p:cNvPr id="2" name="textruta 1">
            <a:extLst>
              <a:ext uri="{FF2B5EF4-FFF2-40B4-BE49-F238E27FC236}">
                <a16:creationId xmlns:a16="http://schemas.microsoft.com/office/drawing/2014/main" id="{2DBD5B6B-6E35-2406-D8A2-D355720CEFAA}"/>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dirty="0"/>
          </a:p>
        </p:txBody>
      </p:sp>
      <p:sp>
        <p:nvSpPr>
          <p:cNvPr id="3" name="textruta 2">
            <a:extLst>
              <a:ext uri="{FF2B5EF4-FFF2-40B4-BE49-F238E27FC236}">
                <a16:creationId xmlns:a16="http://schemas.microsoft.com/office/drawing/2014/main" id="{2259205C-4D72-93F2-E4DC-B9255FEF83C2}"/>
              </a:ext>
            </a:extLst>
          </p:cNvPr>
          <p:cNvSpPr txBox="1"/>
          <p:nvPr/>
        </p:nvSpPr>
        <p:spPr>
          <a:xfrm>
            <a:off x="10125075" y="2442447"/>
            <a:ext cx="1992767" cy="3139321"/>
          </a:xfrm>
          <a:prstGeom prst="rect">
            <a:avLst/>
          </a:prstGeom>
          <a:noFill/>
        </p:spPr>
        <p:txBody>
          <a:bodyPr wrap="square" lIns="91440" tIns="45720" rIns="91440" bIns="45720" rtlCol="0" anchor="t">
            <a:spAutoFit/>
          </a:bodyPr>
          <a:lstStyle/>
          <a:p>
            <a:pPr algn="ctr"/>
            <a:r>
              <a:rPr lang="sv-SE" b="1" dirty="0">
                <a:solidFill>
                  <a:srgbClr val="FFFF00"/>
                </a:solidFill>
                <a:latin typeface="DM Sans"/>
              </a:rPr>
              <a:t>Tipspromenad</a:t>
            </a:r>
          </a:p>
          <a:p>
            <a:pPr algn="ctr"/>
            <a:endParaRPr lang="sv-SE" dirty="0">
              <a:solidFill>
                <a:schemeClr val="bg1"/>
              </a:solidFill>
              <a:latin typeface="DM Sans"/>
            </a:endParaRPr>
          </a:p>
          <a:p>
            <a:pPr algn="ctr"/>
            <a:r>
              <a:rPr lang="sv-SE" dirty="0">
                <a:solidFill>
                  <a:schemeClr val="bg1"/>
                </a:solidFill>
                <a:latin typeface="DM Sans"/>
              </a:rPr>
              <a:t>Vuxenfrågo</a:t>
            </a:r>
            <a:r>
              <a:rPr lang="sv-SE" b="1" dirty="0">
                <a:solidFill>
                  <a:schemeClr val="bg1"/>
                </a:solidFill>
                <a:latin typeface="DM Sans"/>
              </a:rPr>
              <a:t>r</a:t>
            </a: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a:endParaRPr>
          </a:p>
          <a:p>
            <a:pPr algn="ctr"/>
            <a:endParaRPr lang="sv-SE" dirty="0">
              <a:solidFill>
                <a:schemeClr val="bg1"/>
              </a:solidFill>
              <a:latin typeface="DM Sans" pitchFamily="2" charset="0"/>
            </a:endParaRPr>
          </a:p>
        </p:txBody>
      </p:sp>
    </p:spTree>
    <p:extLst>
      <p:ext uri="{BB962C8B-B14F-4D97-AF65-F5344CB8AC3E}">
        <p14:creationId xmlns:p14="http://schemas.microsoft.com/office/powerpoint/2010/main" val="42912936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05f4c5-e171-4667-b873-6b4f03a61d13">
      <Terms xmlns="http://schemas.microsoft.com/office/infopath/2007/PartnerControls"/>
    </lcf76f155ced4ddcb4097134ff3c332f>
    <TaxCatchAll xmlns="1e142b3f-87ae-4ef1-8c77-ca26ce9594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CC6612F5DE7E741A02611AFE3A08D02" ma:contentTypeVersion="15" ma:contentTypeDescription="Skapa ett nytt dokument." ma:contentTypeScope="" ma:versionID="9b8b0cfbac64cf3ec91098b71763d4a7">
  <xsd:schema xmlns:xsd="http://www.w3.org/2001/XMLSchema" xmlns:xs="http://www.w3.org/2001/XMLSchema" xmlns:p="http://schemas.microsoft.com/office/2006/metadata/properties" xmlns:ns2="f80f60ad-3f6e-4e19-8749-89eef333d78f" xmlns:ns3="7c05f4c5-e171-4667-b873-6b4f03a61d13" xmlns:ns4="1e142b3f-87ae-4ef1-8c77-ca26ce959493" targetNamespace="http://schemas.microsoft.com/office/2006/metadata/properties" ma:root="true" ma:fieldsID="52687d5f9c931ae104ecb030904d209c" ns2:_="" ns3:_="" ns4:_="">
    <xsd:import namespace="f80f60ad-3f6e-4e19-8749-89eef333d78f"/>
    <xsd:import namespace="7c05f4c5-e171-4667-b873-6b4f03a61d13"/>
    <xsd:import namespace="1e142b3f-87ae-4ef1-8c77-ca26ce9594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f60ad-3f6e-4e19-8749-89eef333d78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05f4c5-e171-4667-b873-6b4f03a61d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80d1b4eb-8425-4edd-a146-3efda088a20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42b3f-87ae-4ef1-8c77-ca26ce95949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8e5ebd-a781-4284-9db6-3457e4e355cb}" ma:internalName="TaxCatchAll" ma:showField="CatchAllData" ma:web="f80f60ad-3f6e-4e19-8749-89eef333d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166627-D11C-49DF-B02B-6395A1CED7C5}">
  <ds:schemaRefs>
    <ds:schemaRef ds:uri="http://purl.org/dc/terms/"/>
    <ds:schemaRef ds:uri="f80f60ad-3f6e-4e19-8749-89eef333d78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e142b3f-87ae-4ef1-8c77-ca26ce959493"/>
    <ds:schemaRef ds:uri="7c05f4c5-e171-4667-b873-6b4f03a61d13"/>
    <ds:schemaRef ds:uri="http://www.w3.org/XML/1998/namespace"/>
    <ds:schemaRef ds:uri="http://purl.org/dc/dcmitype/"/>
  </ds:schemaRefs>
</ds:datastoreItem>
</file>

<file path=customXml/itemProps2.xml><?xml version="1.0" encoding="utf-8"?>
<ds:datastoreItem xmlns:ds="http://schemas.openxmlformats.org/officeDocument/2006/customXml" ds:itemID="{37363CFA-9D0C-47D0-B3A3-3E230D825366}">
  <ds:schemaRefs>
    <ds:schemaRef ds:uri="http://schemas.microsoft.com/sharepoint/v3/contenttype/forms"/>
  </ds:schemaRefs>
</ds:datastoreItem>
</file>

<file path=customXml/itemProps3.xml><?xml version="1.0" encoding="utf-8"?>
<ds:datastoreItem xmlns:ds="http://schemas.openxmlformats.org/officeDocument/2006/customXml" ds:itemID="{11AB2C7D-9E98-485B-BD39-A254C7B4D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0f60ad-3f6e-4e19-8749-89eef333d78f"/>
    <ds:schemaRef ds:uri="7c05f4c5-e171-4667-b873-6b4f03a61d13"/>
    <ds:schemaRef ds:uri="1e142b3f-87ae-4ef1-8c77-ca26ce959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0785fb4-7cd3-40c0-8122-f25147720244}" enabled="1" method="Standard" siteId="{3619ea90-fa6e-40bf-aa11-2d4a18ad7689}" contentBits="0" removed="0"/>
</clbl:labelList>
</file>

<file path=docProps/app.xml><?xml version="1.0" encoding="utf-8"?>
<Properties xmlns="http://schemas.openxmlformats.org/officeDocument/2006/extended-properties" xmlns:vt="http://schemas.openxmlformats.org/officeDocument/2006/docPropsVTypes">
  <TotalTime>288</TotalTime>
  <Words>742</Words>
  <Application>Microsoft Office PowerPoint</Application>
  <PresentationFormat>Widescreen</PresentationFormat>
  <Paragraphs>176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 Olivin</dc:creator>
  <cp:lastModifiedBy>Susanna Olivin</cp:lastModifiedBy>
  <cp:revision>34</cp:revision>
  <dcterms:created xsi:type="dcterms:W3CDTF">2024-12-16T16:21:49Z</dcterms:created>
  <dcterms:modified xsi:type="dcterms:W3CDTF">2025-04-11T10:09:31Z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0x0101002CC6612F5DE7E741A02611AFE3A08D02</vt:lpwstr>
  </property>
  <property fmtid="{D5CDD505-2E9C-101B-9397-08002B2CF9AE}" pid="3" name="MediaServiceImageTags">
    <vt:lpwstr/>
  </property>
</Properties>
</file>